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80" r:id="rId23"/>
    <p:sldId id="278" r:id="rId24"/>
    <p:sldId id="279" r:id="rId25"/>
  </p:sldIdLst>
  <p:sldSz cx="9144000" cy="5143500" type="screen16x9"/>
  <p:notesSz cx="6858000" cy="9144000"/>
  <p:embeddedFontLst>
    <p:embeddedFont>
      <p:font typeface="Lato" panose="020F0502020204030203" pitchFamily="34" charset="0"/>
      <p:regular r:id="rId27"/>
      <p:bold r:id="rId28"/>
      <p:italic r:id="rId29"/>
      <p:boldItalic r:id="rId30"/>
    </p:embeddedFont>
    <p:embeddedFont>
      <p:font typeface="Raleway"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765B5-7089-40DA-B7BA-4EF723ABDC6C}" v="1" dt="2024-11-18T23:48:32.219"/>
  </p1510:revLst>
</p1510:revInfo>
</file>

<file path=ppt/tableStyles.xml><?xml version="1.0" encoding="utf-8"?>
<a:tblStyleLst xmlns:a="http://schemas.openxmlformats.org/drawingml/2006/main" def="{7AC465A8-8BA4-4CE6-AF72-E2830D903825}">
  <a:tblStyle styleId="{7AC465A8-8BA4-4CE6-AF72-E2830D9038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08" y="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Rolle" userId="52a78d1e4c5eb351" providerId="LiveId" clId="{36F765B5-7089-40DA-B7BA-4EF723ABDC6C}"/>
    <pc:docChg chg="custSel modSld">
      <pc:chgData name="Rachel Rolle" userId="52a78d1e4c5eb351" providerId="LiveId" clId="{36F765B5-7089-40DA-B7BA-4EF723ABDC6C}" dt="2024-11-18T23:48:32.219" v="2"/>
      <pc:docMkLst>
        <pc:docMk/>
      </pc:docMkLst>
      <pc:sldChg chg="delSp mod modTransition delAnim">
        <pc:chgData name="Rachel Rolle" userId="52a78d1e4c5eb351" providerId="LiveId" clId="{36F765B5-7089-40DA-B7BA-4EF723ABDC6C}" dt="2024-11-18T23:48:32.219" v="2"/>
        <pc:sldMkLst>
          <pc:docMk/>
          <pc:sldMk cId="0" sldId="256"/>
        </pc:sldMkLst>
        <pc:picChg chg="del">
          <ac:chgData name="Rachel Rolle" userId="52a78d1e4c5eb351" providerId="LiveId" clId="{36F765B5-7089-40DA-B7BA-4EF723ABDC6C}" dt="2024-11-18T23:48:19.369" v="0" actId="478"/>
          <ac:picMkLst>
            <pc:docMk/>
            <pc:sldMk cId="0" sldId="256"/>
            <ac:picMk id="9" creationId="{9C4324BB-20EC-926B-6D67-C58C202C676C}"/>
          </ac:picMkLst>
        </pc:picChg>
      </pc:sldChg>
      <pc:sldChg chg="delSp mod modTransition delAnim">
        <pc:chgData name="Rachel Rolle" userId="52a78d1e4c5eb351" providerId="LiveId" clId="{36F765B5-7089-40DA-B7BA-4EF723ABDC6C}" dt="2024-11-18T23:48:32.219" v="2"/>
        <pc:sldMkLst>
          <pc:docMk/>
          <pc:sldMk cId="0" sldId="257"/>
        </pc:sldMkLst>
        <pc:picChg chg="del">
          <ac:chgData name="Rachel Rolle" userId="52a78d1e4c5eb351" providerId="LiveId" clId="{36F765B5-7089-40DA-B7BA-4EF723ABDC6C}" dt="2024-11-18T23:48:22.459" v="1" actId="478"/>
          <ac:picMkLst>
            <pc:docMk/>
            <pc:sldMk cId="0" sldId="257"/>
            <ac:picMk id="5" creationId="{8DCF5328-1B33-75B2-BB18-84912CF77BED}"/>
          </ac:picMkLst>
        </pc:picChg>
      </pc:sldChg>
      <pc:sldChg chg="delSp modTransition modAnim">
        <pc:chgData name="Rachel Rolle" userId="52a78d1e4c5eb351" providerId="LiveId" clId="{36F765B5-7089-40DA-B7BA-4EF723ABDC6C}" dt="2024-11-18T23:48:32.219" v="2"/>
        <pc:sldMkLst>
          <pc:docMk/>
          <pc:sldMk cId="0" sldId="258"/>
        </pc:sldMkLst>
        <pc:picChg chg="del">
          <ac:chgData name="Rachel Rolle" userId="52a78d1e4c5eb351" providerId="LiveId" clId="{36F765B5-7089-40DA-B7BA-4EF723ABDC6C}" dt="2024-11-18T23:48:32.219" v="2"/>
          <ac:picMkLst>
            <pc:docMk/>
            <pc:sldMk cId="0" sldId="258"/>
            <ac:picMk id="4" creationId="{E7B2BDE8-58DB-0480-94D2-6F01A77B6611}"/>
          </ac:picMkLst>
        </pc:picChg>
      </pc:sldChg>
      <pc:sldChg chg="delSp modTransition modAnim">
        <pc:chgData name="Rachel Rolle" userId="52a78d1e4c5eb351" providerId="LiveId" clId="{36F765B5-7089-40DA-B7BA-4EF723ABDC6C}" dt="2024-11-18T23:48:32.219" v="2"/>
        <pc:sldMkLst>
          <pc:docMk/>
          <pc:sldMk cId="0" sldId="259"/>
        </pc:sldMkLst>
        <pc:picChg chg="del">
          <ac:chgData name="Rachel Rolle" userId="52a78d1e4c5eb351" providerId="LiveId" clId="{36F765B5-7089-40DA-B7BA-4EF723ABDC6C}" dt="2024-11-18T23:48:32.219" v="2"/>
          <ac:picMkLst>
            <pc:docMk/>
            <pc:sldMk cId="0" sldId="259"/>
            <ac:picMk id="3" creationId="{AE9045C3-9DBA-C919-1A60-73251E979668}"/>
          </ac:picMkLst>
        </pc:picChg>
      </pc:sldChg>
      <pc:sldChg chg="delSp modTransition modAnim">
        <pc:chgData name="Rachel Rolle" userId="52a78d1e4c5eb351" providerId="LiveId" clId="{36F765B5-7089-40DA-B7BA-4EF723ABDC6C}" dt="2024-11-18T23:48:32.219" v="2"/>
        <pc:sldMkLst>
          <pc:docMk/>
          <pc:sldMk cId="0" sldId="260"/>
        </pc:sldMkLst>
        <pc:picChg chg="del">
          <ac:chgData name="Rachel Rolle" userId="52a78d1e4c5eb351" providerId="LiveId" clId="{36F765B5-7089-40DA-B7BA-4EF723ABDC6C}" dt="2024-11-18T23:48:32.219" v="2"/>
          <ac:picMkLst>
            <pc:docMk/>
            <pc:sldMk cId="0" sldId="260"/>
            <ac:picMk id="3" creationId="{6C069C4D-D50C-BCCD-6B89-9E1835399688}"/>
          </ac:picMkLst>
        </pc:picChg>
      </pc:sldChg>
      <pc:sldChg chg="delSp modTransition modAnim">
        <pc:chgData name="Rachel Rolle" userId="52a78d1e4c5eb351" providerId="LiveId" clId="{36F765B5-7089-40DA-B7BA-4EF723ABDC6C}" dt="2024-11-18T23:48:32.219" v="2"/>
        <pc:sldMkLst>
          <pc:docMk/>
          <pc:sldMk cId="0" sldId="261"/>
        </pc:sldMkLst>
        <pc:picChg chg="del">
          <ac:chgData name="Rachel Rolle" userId="52a78d1e4c5eb351" providerId="LiveId" clId="{36F765B5-7089-40DA-B7BA-4EF723ABDC6C}" dt="2024-11-18T23:48:32.219" v="2"/>
          <ac:picMkLst>
            <pc:docMk/>
            <pc:sldMk cId="0" sldId="261"/>
            <ac:picMk id="3" creationId="{A8E2EB66-9B2E-4B13-7DD5-BA49CDEA8BEF}"/>
          </ac:picMkLst>
        </pc:picChg>
      </pc:sldChg>
      <pc:sldChg chg="delSp modTransition modAnim">
        <pc:chgData name="Rachel Rolle" userId="52a78d1e4c5eb351" providerId="LiveId" clId="{36F765B5-7089-40DA-B7BA-4EF723ABDC6C}" dt="2024-11-18T23:48:32.219" v="2"/>
        <pc:sldMkLst>
          <pc:docMk/>
          <pc:sldMk cId="0" sldId="262"/>
        </pc:sldMkLst>
        <pc:picChg chg="del">
          <ac:chgData name="Rachel Rolle" userId="52a78d1e4c5eb351" providerId="LiveId" clId="{36F765B5-7089-40DA-B7BA-4EF723ABDC6C}" dt="2024-11-18T23:48:32.219" v="2"/>
          <ac:picMkLst>
            <pc:docMk/>
            <pc:sldMk cId="0" sldId="262"/>
            <ac:picMk id="3" creationId="{547BF63A-EBEE-840E-275A-E21645993708}"/>
          </ac:picMkLst>
        </pc:picChg>
      </pc:sldChg>
      <pc:sldChg chg="delSp modTransition modAnim">
        <pc:chgData name="Rachel Rolle" userId="52a78d1e4c5eb351" providerId="LiveId" clId="{36F765B5-7089-40DA-B7BA-4EF723ABDC6C}" dt="2024-11-18T23:48:32.219" v="2"/>
        <pc:sldMkLst>
          <pc:docMk/>
          <pc:sldMk cId="0" sldId="263"/>
        </pc:sldMkLst>
        <pc:picChg chg="del">
          <ac:chgData name="Rachel Rolle" userId="52a78d1e4c5eb351" providerId="LiveId" clId="{36F765B5-7089-40DA-B7BA-4EF723ABDC6C}" dt="2024-11-18T23:48:32.219" v="2"/>
          <ac:picMkLst>
            <pc:docMk/>
            <pc:sldMk cId="0" sldId="263"/>
            <ac:picMk id="3" creationId="{AFB295E0-C5C6-882E-8544-C1A00FE8B462}"/>
          </ac:picMkLst>
        </pc:picChg>
      </pc:sldChg>
      <pc:sldChg chg="delSp modTransition modAnim">
        <pc:chgData name="Rachel Rolle" userId="52a78d1e4c5eb351" providerId="LiveId" clId="{36F765B5-7089-40DA-B7BA-4EF723ABDC6C}" dt="2024-11-18T23:48:32.219" v="2"/>
        <pc:sldMkLst>
          <pc:docMk/>
          <pc:sldMk cId="0" sldId="264"/>
        </pc:sldMkLst>
        <pc:picChg chg="del">
          <ac:chgData name="Rachel Rolle" userId="52a78d1e4c5eb351" providerId="LiveId" clId="{36F765B5-7089-40DA-B7BA-4EF723ABDC6C}" dt="2024-11-18T23:48:32.219" v="2"/>
          <ac:picMkLst>
            <pc:docMk/>
            <pc:sldMk cId="0" sldId="264"/>
            <ac:picMk id="3" creationId="{31DE3DB6-C8F4-534D-6BF0-67DA2F009DC9}"/>
          </ac:picMkLst>
        </pc:picChg>
      </pc:sldChg>
      <pc:sldChg chg="delSp modTransition modAnim">
        <pc:chgData name="Rachel Rolle" userId="52a78d1e4c5eb351" providerId="LiveId" clId="{36F765B5-7089-40DA-B7BA-4EF723ABDC6C}" dt="2024-11-18T23:48:32.219" v="2"/>
        <pc:sldMkLst>
          <pc:docMk/>
          <pc:sldMk cId="0" sldId="265"/>
        </pc:sldMkLst>
        <pc:picChg chg="del">
          <ac:chgData name="Rachel Rolle" userId="52a78d1e4c5eb351" providerId="LiveId" clId="{36F765B5-7089-40DA-B7BA-4EF723ABDC6C}" dt="2024-11-18T23:48:32.219" v="2"/>
          <ac:picMkLst>
            <pc:docMk/>
            <pc:sldMk cId="0" sldId="265"/>
            <ac:picMk id="3" creationId="{FE1BCF97-B176-F5A5-F01B-F335C564176B}"/>
          </ac:picMkLst>
        </pc:picChg>
      </pc:sldChg>
      <pc:sldChg chg="delSp modTransition modAnim">
        <pc:chgData name="Rachel Rolle" userId="52a78d1e4c5eb351" providerId="LiveId" clId="{36F765B5-7089-40DA-B7BA-4EF723ABDC6C}" dt="2024-11-18T23:48:32.219" v="2"/>
        <pc:sldMkLst>
          <pc:docMk/>
          <pc:sldMk cId="0" sldId="266"/>
        </pc:sldMkLst>
        <pc:picChg chg="del">
          <ac:chgData name="Rachel Rolle" userId="52a78d1e4c5eb351" providerId="LiveId" clId="{36F765B5-7089-40DA-B7BA-4EF723ABDC6C}" dt="2024-11-18T23:48:32.219" v="2"/>
          <ac:picMkLst>
            <pc:docMk/>
            <pc:sldMk cId="0" sldId="266"/>
            <ac:picMk id="3" creationId="{E48B1C9A-F985-9D2D-A700-052CB3F77F1F}"/>
          </ac:picMkLst>
        </pc:picChg>
      </pc:sldChg>
      <pc:sldChg chg="delSp modTransition modAnim">
        <pc:chgData name="Rachel Rolle" userId="52a78d1e4c5eb351" providerId="LiveId" clId="{36F765B5-7089-40DA-B7BA-4EF723ABDC6C}" dt="2024-11-18T23:48:32.219" v="2"/>
        <pc:sldMkLst>
          <pc:docMk/>
          <pc:sldMk cId="0" sldId="267"/>
        </pc:sldMkLst>
        <pc:picChg chg="del">
          <ac:chgData name="Rachel Rolle" userId="52a78d1e4c5eb351" providerId="LiveId" clId="{36F765B5-7089-40DA-B7BA-4EF723ABDC6C}" dt="2024-11-18T23:48:32.219" v="2"/>
          <ac:picMkLst>
            <pc:docMk/>
            <pc:sldMk cId="0" sldId="267"/>
            <ac:picMk id="3" creationId="{E09A448D-DD7B-D492-D191-8EB6F922A88D}"/>
          </ac:picMkLst>
        </pc:picChg>
      </pc:sldChg>
      <pc:sldChg chg="delSp modTransition modAnim">
        <pc:chgData name="Rachel Rolle" userId="52a78d1e4c5eb351" providerId="LiveId" clId="{36F765B5-7089-40DA-B7BA-4EF723ABDC6C}" dt="2024-11-18T23:48:32.219" v="2"/>
        <pc:sldMkLst>
          <pc:docMk/>
          <pc:sldMk cId="0" sldId="268"/>
        </pc:sldMkLst>
        <pc:picChg chg="del">
          <ac:chgData name="Rachel Rolle" userId="52a78d1e4c5eb351" providerId="LiveId" clId="{36F765B5-7089-40DA-B7BA-4EF723ABDC6C}" dt="2024-11-18T23:48:32.219" v="2"/>
          <ac:picMkLst>
            <pc:docMk/>
            <pc:sldMk cId="0" sldId="268"/>
            <ac:picMk id="3" creationId="{9CADC7A4-9212-161C-1B9D-105C6C79FA16}"/>
          </ac:picMkLst>
        </pc:picChg>
      </pc:sldChg>
      <pc:sldChg chg="delSp modTransition modAnim">
        <pc:chgData name="Rachel Rolle" userId="52a78d1e4c5eb351" providerId="LiveId" clId="{36F765B5-7089-40DA-B7BA-4EF723ABDC6C}" dt="2024-11-18T23:48:32.219" v="2"/>
        <pc:sldMkLst>
          <pc:docMk/>
          <pc:sldMk cId="0" sldId="270"/>
        </pc:sldMkLst>
        <pc:picChg chg="del">
          <ac:chgData name="Rachel Rolle" userId="52a78d1e4c5eb351" providerId="LiveId" clId="{36F765B5-7089-40DA-B7BA-4EF723ABDC6C}" dt="2024-11-18T23:48:32.219" v="2"/>
          <ac:picMkLst>
            <pc:docMk/>
            <pc:sldMk cId="0" sldId="270"/>
            <ac:picMk id="3" creationId="{04F43F34-33BF-C56E-09DF-9215FD1BCDF8}"/>
          </ac:picMkLst>
        </pc:picChg>
      </pc:sldChg>
      <pc:sldChg chg="delSp modTransition modAnim">
        <pc:chgData name="Rachel Rolle" userId="52a78d1e4c5eb351" providerId="LiveId" clId="{36F765B5-7089-40DA-B7BA-4EF723ABDC6C}" dt="2024-11-18T23:48:32.219" v="2"/>
        <pc:sldMkLst>
          <pc:docMk/>
          <pc:sldMk cId="0" sldId="271"/>
        </pc:sldMkLst>
        <pc:picChg chg="del">
          <ac:chgData name="Rachel Rolle" userId="52a78d1e4c5eb351" providerId="LiveId" clId="{36F765B5-7089-40DA-B7BA-4EF723ABDC6C}" dt="2024-11-18T23:48:32.219" v="2"/>
          <ac:picMkLst>
            <pc:docMk/>
            <pc:sldMk cId="0" sldId="271"/>
            <ac:picMk id="3" creationId="{61C84954-EB0F-292D-1085-D0E9409D00A1}"/>
          </ac:picMkLst>
        </pc:picChg>
      </pc:sldChg>
      <pc:sldChg chg="delSp modTransition modAnim">
        <pc:chgData name="Rachel Rolle" userId="52a78d1e4c5eb351" providerId="LiveId" clId="{36F765B5-7089-40DA-B7BA-4EF723ABDC6C}" dt="2024-11-18T23:48:32.219" v="2"/>
        <pc:sldMkLst>
          <pc:docMk/>
          <pc:sldMk cId="0" sldId="272"/>
        </pc:sldMkLst>
        <pc:picChg chg="del">
          <ac:chgData name="Rachel Rolle" userId="52a78d1e4c5eb351" providerId="LiveId" clId="{36F765B5-7089-40DA-B7BA-4EF723ABDC6C}" dt="2024-11-18T23:48:32.219" v="2"/>
          <ac:picMkLst>
            <pc:docMk/>
            <pc:sldMk cId="0" sldId="272"/>
            <ac:picMk id="3" creationId="{580E1B10-FB0C-72F3-2976-3D32C6B08D73}"/>
          </ac:picMkLst>
        </pc:picChg>
      </pc:sldChg>
      <pc:sldChg chg="delSp modTransition modAnim">
        <pc:chgData name="Rachel Rolle" userId="52a78d1e4c5eb351" providerId="LiveId" clId="{36F765B5-7089-40DA-B7BA-4EF723ABDC6C}" dt="2024-11-18T23:48:32.219" v="2"/>
        <pc:sldMkLst>
          <pc:docMk/>
          <pc:sldMk cId="0" sldId="273"/>
        </pc:sldMkLst>
        <pc:picChg chg="del">
          <ac:chgData name="Rachel Rolle" userId="52a78d1e4c5eb351" providerId="LiveId" clId="{36F765B5-7089-40DA-B7BA-4EF723ABDC6C}" dt="2024-11-18T23:48:32.219" v="2"/>
          <ac:picMkLst>
            <pc:docMk/>
            <pc:sldMk cId="0" sldId="273"/>
            <ac:picMk id="3" creationId="{A727BADE-AB43-DFDE-B679-0BCA6A24F2E9}"/>
          </ac:picMkLst>
        </pc:picChg>
      </pc:sldChg>
      <pc:sldChg chg="delSp modTransition modAnim">
        <pc:chgData name="Rachel Rolle" userId="52a78d1e4c5eb351" providerId="LiveId" clId="{36F765B5-7089-40DA-B7BA-4EF723ABDC6C}" dt="2024-11-18T23:48:32.219" v="2"/>
        <pc:sldMkLst>
          <pc:docMk/>
          <pc:sldMk cId="0" sldId="274"/>
        </pc:sldMkLst>
        <pc:picChg chg="del">
          <ac:chgData name="Rachel Rolle" userId="52a78d1e4c5eb351" providerId="LiveId" clId="{36F765B5-7089-40DA-B7BA-4EF723ABDC6C}" dt="2024-11-18T23:48:32.219" v="2"/>
          <ac:picMkLst>
            <pc:docMk/>
            <pc:sldMk cId="0" sldId="274"/>
            <ac:picMk id="3" creationId="{BB594976-4CD6-0BFC-0452-3A3708BFDFA9}"/>
          </ac:picMkLst>
        </pc:picChg>
      </pc:sldChg>
      <pc:sldChg chg="delSp modTransition modAnim">
        <pc:chgData name="Rachel Rolle" userId="52a78d1e4c5eb351" providerId="LiveId" clId="{36F765B5-7089-40DA-B7BA-4EF723ABDC6C}" dt="2024-11-18T23:48:32.219" v="2"/>
        <pc:sldMkLst>
          <pc:docMk/>
          <pc:sldMk cId="0" sldId="275"/>
        </pc:sldMkLst>
        <pc:picChg chg="del">
          <ac:chgData name="Rachel Rolle" userId="52a78d1e4c5eb351" providerId="LiveId" clId="{36F765B5-7089-40DA-B7BA-4EF723ABDC6C}" dt="2024-11-18T23:48:32.219" v="2"/>
          <ac:picMkLst>
            <pc:docMk/>
            <pc:sldMk cId="0" sldId="275"/>
            <ac:picMk id="3" creationId="{F92F7E7A-0C72-391F-A3A1-37C8EF5B86FF}"/>
          </ac:picMkLst>
        </pc:picChg>
      </pc:sldChg>
      <pc:sldChg chg="delSp modTransition modAnim">
        <pc:chgData name="Rachel Rolle" userId="52a78d1e4c5eb351" providerId="LiveId" clId="{36F765B5-7089-40DA-B7BA-4EF723ABDC6C}" dt="2024-11-18T23:48:32.219" v="2"/>
        <pc:sldMkLst>
          <pc:docMk/>
          <pc:sldMk cId="0" sldId="276"/>
        </pc:sldMkLst>
        <pc:picChg chg="del">
          <ac:chgData name="Rachel Rolle" userId="52a78d1e4c5eb351" providerId="LiveId" clId="{36F765B5-7089-40DA-B7BA-4EF723ABDC6C}" dt="2024-11-18T23:48:32.219" v="2"/>
          <ac:picMkLst>
            <pc:docMk/>
            <pc:sldMk cId="0" sldId="276"/>
            <ac:picMk id="3" creationId="{E3031D4B-983B-4C60-184D-FD790C8AEDD0}"/>
          </ac:picMkLst>
        </pc:picChg>
      </pc:sldChg>
      <pc:sldChg chg="delSp modTransition modAnim">
        <pc:chgData name="Rachel Rolle" userId="52a78d1e4c5eb351" providerId="LiveId" clId="{36F765B5-7089-40DA-B7BA-4EF723ABDC6C}" dt="2024-11-18T23:48:32.219" v="2"/>
        <pc:sldMkLst>
          <pc:docMk/>
          <pc:sldMk cId="0" sldId="277"/>
        </pc:sldMkLst>
        <pc:picChg chg="del">
          <ac:chgData name="Rachel Rolle" userId="52a78d1e4c5eb351" providerId="LiveId" clId="{36F765B5-7089-40DA-B7BA-4EF723ABDC6C}" dt="2024-11-18T23:48:32.219" v="2"/>
          <ac:picMkLst>
            <pc:docMk/>
            <pc:sldMk cId="0" sldId="277"/>
            <ac:picMk id="3" creationId="{3F5BCEA8-F8AE-2A10-7FD5-90878E2F4C97}"/>
          </ac:picMkLst>
        </pc:picChg>
      </pc:sldChg>
      <pc:sldChg chg="delSp modTransition modAnim">
        <pc:chgData name="Rachel Rolle" userId="52a78d1e4c5eb351" providerId="LiveId" clId="{36F765B5-7089-40DA-B7BA-4EF723ABDC6C}" dt="2024-11-18T23:48:32.219" v="2"/>
        <pc:sldMkLst>
          <pc:docMk/>
          <pc:sldMk cId="0" sldId="278"/>
        </pc:sldMkLst>
        <pc:picChg chg="del">
          <ac:chgData name="Rachel Rolle" userId="52a78d1e4c5eb351" providerId="LiveId" clId="{36F765B5-7089-40DA-B7BA-4EF723ABDC6C}" dt="2024-11-18T23:48:32.219" v="2"/>
          <ac:picMkLst>
            <pc:docMk/>
            <pc:sldMk cId="0" sldId="278"/>
            <ac:picMk id="3" creationId="{144733DA-7C67-589F-8692-BB989131DA9B}"/>
          </ac:picMkLst>
        </pc:picChg>
      </pc:sldChg>
      <pc:sldChg chg="delSp modTransition modAnim">
        <pc:chgData name="Rachel Rolle" userId="52a78d1e4c5eb351" providerId="LiveId" clId="{36F765B5-7089-40DA-B7BA-4EF723ABDC6C}" dt="2024-11-18T23:48:32.219" v="2"/>
        <pc:sldMkLst>
          <pc:docMk/>
          <pc:sldMk cId="0" sldId="279"/>
        </pc:sldMkLst>
        <pc:picChg chg="del">
          <ac:chgData name="Rachel Rolle" userId="52a78d1e4c5eb351" providerId="LiveId" clId="{36F765B5-7089-40DA-B7BA-4EF723ABDC6C}" dt="2024-11-18T23:48:32.219" v="2"/>
          <ac:picMkLst>
            <pc:docMk/>
            <pc:sldMk cId="0" sldId="279"/>
            <ac:picMk id="3" creationId="{9B2AD1AE-9D28-6296-B16D-0944178C73B1}"/>
          </ac:picMkLst>
        </pc:picChg>
      </pc:sldChg>
      <pc:sldChg chg="delSp modTransition modAnim">
        <pc:chgData name="Rachel Rolle" userId="52a78d1e4c5eb351" providerId="LiveId" clId="{36F765B5-7089-40DA-B7BA-4EF723ABDC6C}" dt="2024-11-18T23:48:32.219" v="2"/>
        <pc:sldMkLst>
          <pc:docMk/>
          <pc:sldMk cId="3283263953" sldId="280"/>
        </pc:sldMkLst>
        <pc:picChg chg="del">
          <ac:chgData name="Rachel Rolle" userId="52a78d1e4c5eb351" providerId="LiveId" clId="{36F765B5-7089-40DA-B7BA-4EF723ABDC6C}" dt="2024-11-18T23:48:32.219" v="2"/>
          <ac:picMkLst>
            <pc:docMk/>
            <pc:sldMk cId="3283263953" sldId="280"/>
            <ac:picMk id="7" creationId="{983469DF-5AAB-64D6-B032-C5F65D896D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8252dc4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8252dc4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8252dc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e03744976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e03744976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e03744976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e0374497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e1c4569ec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e1c4569ec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e1c4569ec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e1c4569ec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e1c4569ec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e1c4569ec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No signs of multicollinearity</a:t>
            </a:r>
            <a:endParaRPr/>
          </a:p>
          <a:p>
            <a:pPr marL="457200" lvl="0" indent="-317500" algn="l" rtl="0">
              <a:spcBef>
                <a:spcPts val="0"/>
              </a:spcBef>
              <a:spcAft>
                <a:spcPts val="0"/>
              </a:spcAft>
              <a:buSzPts val="1400"/>
              <a:buChar char="-"/>
            </a:pPr>
            <a:r>
              <a:rPr lang="en-GB"/>
              <a:t>Therefore running a subset test is key to see which predictors are more favorable together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e1c4569ec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e1c4569ec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e2761fdc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e2761fdc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f88252dc4_0_1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f88252dc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88252dc4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Keeping in mind QDA could not handle multiple classifications; yet it does a fairly great job with only 3 predictors; so to keep the model simple this would be a more favorable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Used </a:t>
            </a:r>
            <a:r>
              <a:rPr lang="en-US" dirty="0" err="1">
                <a:effectLst/>
              </a:rPr>
              <a:t>MeanDecreaseGini</a:t>
            </a:r>
            <a:r>
              <a:rPr lang="en-US" dirty="0">
                <a:effectLst/>
              </a:rPr>
              <a:t>, </a:t>
            </a:r>
            <a:r>
              <a:rPr lang="en-US" dirty="0"/>
              <a:t>the more important the variable is considered to be.</a:t>
            </a:r>
          </a:p>
          <a:p>
            <a:r>
              <a:rPr lang="en-US" dirty="0"/>
              <a:t>Huge surprise from looking at the latitude solely with injury variables did not look like there was much of difference</a:t>
            </a:r>
          </a:p>
          <a:p>
            <a:r>
              <a:rPr lang="en-US" dirty="0"/>
              <a:t>In was selected using AIC  and is now considered the most importance variable</a:t>
            </a:r>
          </a:p>
          <a:p>
            <a:r>
              <a:rPr lang="en-US" dirty="0"/>
              <a:t>There must have been a lot of noise in occurring in the data point. Thinking about our human intuition often struggles with non-linear relationships, which can be prevalent in large data sets. Visual analysis might miss these complex patterns.</a:t>
            </a:r>
          </a:p>
        </p:txBody>
      </p:sp>
    </p:spTree>
    <p:extLst>
      <p:ext uri="{BB962C8B-B14F-4D97-AF65-F5344CB8AC3E}">
        <p14:creationId xmlns:p14="http://schemas.microsoft.com/office/powerpoint/2010/main" val="2290022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e2761fdc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e2761fdc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In domains like traffic safety or insurance claims, accurately predicting injuries can be critical for allocating resources, improving safety measures, or processing claims efficiently.</a:t>
            </a:r>
            <a:endParaRPr/>
          </a:p>
          <a:p>
            <a:pPr marL="457200" lvl="0" indent="-317500" algn="l" rtl="0">
              <a:spcBef>
                <a:spcPts val="0"/>
              </a:spcBef>
              <a:spcAft>
                <a:spcPts val="0"/>
              </a:spcAft>
              <a:buSzPts val="1400"/>
              <a:buChar char="-"/>
            </a:pPr>
            <a:r>
              <a:rPr lang="en-GB" b="1">
                <a:solidFill>
                  <a:schemeClr val="dk1"/>
                </a:solidFill>
              </a:rPr>
              <a:t>Data Quality</a:t>
            </a:r>
            <a:r>
              <a:rPr lang="en-GB">
                <a:solidFill>
                  <a:schemeClr val="dk1"/>
                </a:solidFill>
              </a:rPr>
              <a:t>: Ensuring the quality and relevance of the data used for training and evaluation.</a:t>
            </a:r>
            <a:endParaRPr>
              <a:solidFill>
                <a:schemeClr val="dk1"/>
              </a:solidFill>
            </a:endParaRPr>
          </a:p>
          <a:p>
            <a:pPr marL="457200" lvl="0" indent="-317500" algn="l" rtl="0">
              <a:spcBef>
                <a:spcPts val="0"/>
              </a:spcBef>
              <a:spcAft>
                <a:spcPts val="0"/>
              </a:spcAft>
              <a:buClr>
                <a:schemeClr val="dk1"/>
              </a:buClr>
              <a:buSzPts val="1400"/>
              <a:buChar char="-"/>
            </a:pPr>
            <a:r>
              <a:rPr lang="en-GB" b="1">
                <a:solidFill>
                  <a:schemeClr val="dk1"/>
                </a:solidFill>
              </a:rPr>
              <a:t>Feature Engineering</a:t>
            </a:r>
            <a:r>
              <a:rPr lang="en-GB">
                <a:solidFill>
                  <a:schemeClr val="dk1"/>
                </a:solidFill>
              </a:rPr>
              <a:t>: Exploring additional features or transforming existing ones to better capture patterns related to injuries. (42 features; also vehicle type add about 28 classes–reducing to 10 could be meaningful)</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f88252dc4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88252dc4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e03744976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e03744976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e1c4569e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e1c4569e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8252dc4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8252dc4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8252dc4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rId2" action="ppaction://hlinksldjump"/>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rId2"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rId2" action="ppaction://hlinksldjump"/>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rId2" action="ppaction://hlinksldjump"/>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rId3" action="ppaction://hlinksldjump"/>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rId2" action="ppaction://hlinksldjump"/>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rId2" action="ppaction://hlinksldjump"/>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rId2" action="ppaction://hlinksldjump"/>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rId2" action="ppaction://hlinksldjump"/>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rId3"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rId3"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rId3"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rId3"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rId2" action="ppaction://hlinksldjump"/>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rId2" action="ppaction://hlinksldjump"/>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rId2" action="ppaction://hlinksldjump"/>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rId2" action="ppaction://hlinksldjump"/>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22.jp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729450" y="1322450"/>
            <a:ext cx="48909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a:solidFill>
                  <a:srgbClr val="000000"/>
                </a:solidFill>
              </a:rPr>
              <a:t>Maryland Crash Reports</a:t>
            </a:r>
            <a:endParaRPr/>
          </a:p>
        </p:txBody>
      </p:sp>
      <p:sp>
        <p:nvSpPr>
          <p:cNvPr id="177" name="Google Shape;177;p18"/>
          <p:cNvSpPr txBox="1">
            <a:spLocks noGrp="1"/>
          </p:cNvSpPr>
          <p:nvPr>
            <p:ph type="subTitle" idx="1"/>
          </p:nvPr>
        </p:nvSpPr>
        <p:spPr>
          <a:xfrm>
            <a:off x="729563" y="2998272"/>
            <a:ext cx="48909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t>Presented by: Rachel Rolle</a:t>
            </a:r>
            <a:endParaRPr sz="1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Numerical Variable</a:t>
            </a:r>
            <a:endParaRPr/>
          </a:p>
          <a:p>
            <a:pPr marL="0" lvl="0" indent="0" algn="l" rtl="0">
              <a:spcBef>
                <a:spcPts val="0"/>
              </a:spcBef>
              <a:spcAft>
                <a:spcPts val="0"/>
              </a:spcAft>
              <a:buNone/>
            </a:pPr>
            <a:r>
              <a:rPr lang="en-GB" b="0"/>
              <a:t>02</a:t>
            </a:r>
            <a:endParaRPr b="0"/>
          </a:p>
        </p:txBody>
      </p:sp>
      <p:sp>
        <p:nvSpPr>
          <p:cNvPr id="249" name="Google Shape;249;p27"/>
          <p:cNvSpPr txBox="1">
            <a:spLocks noGrp="1"/>
          </p:cNvSpPr>
          <p:nvPr>
            <p:ph type="body" idx="1"/>
          </p:nvPr>
        </p:nvSpPr>
        <p:spPr>
          <a:xfrm>
            <a:off x="721225" y="2434125"/>
            <a:ext cx="3893400" cy="2089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800" dirty="0"/>
              <a:t>Speed limit is our only variable</a:t>
            </a:r>
            <a:endParaRPr sz="1800" dirty="0"/>
          </a:p>
          <a:p>
            <a:pPr marL="457200" lvl="0" indent="-342900" algn="l" rtl="0">
              <a:lnSpc>
                <a:spcPct val="150000"/>
              </a:lnSpc>
              <a:spcBef>
                <a:spcPts val="0"/>
              </a:spcBef>
              <a:spcAft>
                <a:spcPts val="0"/>
              </a:spcAft>
              <a:buSzPts val="1800"/>
              <a:buChar char="●"/>
            </a:pPr>
            <a:r>
              <a:rPr lang="en-GB" sz="1800" dirty="0"/>
              <a:t>It is skewed to the left but keep in mind, most roads do not go under 20 mph</a:t>
            </a:r>
            <a:endParaRPr sz="1800" dirty="0"/>
          </a:p>
        </p:txBody>
      </p:sp>
      <p:pic>
        <p:nvPicPr>
          <p:cNvPr id="250" name="Google Shape;250;p27"/>
          <p:cNvPicPr preferRelativeResize="0"/>
          <p:nvPr/>
        </p:nvPicPr>
        <p:blipFill>
          <a:blip r:embed="rId3">
            <a:alphaModFix/>
          </a:blip>
          <a:stretch>
            <a:fillRect/>
          </a:stretch>
        </p:blipFill>
        <p:spPr>
          <a:xfrm>
            <a:off x="4743275" y="1507925"/>
            <a:ext cx="4027674" cy="248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Categorical Variables </a:t>
            </a:r>
            <a:endParaRPr>
              <a:solidFill>
                <a:srgbClr val="000000"/>
              </a:solidFill>
            </a:endParaRPr>
          </a:p>
          <a:p>
            <a:pPr marL="0" lvl="0" indent="0" algn="l" rtl="0">
              <a:spcBef>
                <a:spcPts val="0"/>
              </a:spcBef>
              <a:spcAft>
                <a:spcPts val="0"/>
              </a:spcAft>
              <a:buNone/>
            </a:pPr>
            <a:r>
              <a:rPr lang="en-GB" b="0"/>
              <a:t>03</a:t>
            </a:r>
            <a:endParaRPr>
              <a:solidFill>
                <a:srgbClr val="000000"/>
              </a:solidFill>
            </a:endParaRPr>
          </a:p>
        </p:txBody>
      </p:sp>
      <p:sp>
        <p:nvSpPr>
          <p:cNvPr id="256" name="Google Shape;256;p28"/>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sz="1100"/>
              <a:t>There are 9 categorical variables in the dataset</a:t>
            </a:r>
            <a:endParaRPr sz="1100"/>
          </a:p>
          <a:p>
            <a:pPr marL="457200" lvl="0" indent="-298450" algn="l" rtl="0">
              <a:spcBef>
                <a:spcPts val="0"/>
              </a:spcBef>
              <a:spcAft>
                <a:spcPts val="0"/>
              </a:spcAft>
              <a:buSzPts val="1100"/>
              <a:buChar char="-"/>
            </a:pPr>
            <a:r>
              <a:rPr lang="en-GB" sz="1100"/>
              <a:t>Injury Severity will be treated as our response variable</a:t>
            </a:r>
            <a:endParaRPr sz="1100"/>
          </a:p>
        </p:txBody>
      </p:sp>
      <p:pic>
        <p:nvPicPr>
          <p:cNvPr id="257" name="Google Shape;257;p28"/>
          <p:cNvPicPr preferRelativeResize="0"/>
          <p:nvPr/>
        </p:nvPicPr>
        <p:blipFill>
          <a:blip r:embed="rId3">
            <a:alphaModFix/>
          </a:blip>
          <a:stretch>
            <a:fillRect/>
          </a:stretch>
        </p:blipFill>
        <p:spPr>
          <a:xfrm>
            <a:off x="2928250" y="1687325"/>
            <a:ext cx="5106399" cy="315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Exploring Relationships</a:t>
            </a:r>
            <a:endParaRPr>
              <a:solidFill>
                <a:srgbClr val="000000"/>
              </a:solidFill>
            </a:endParaRPr>
          </a:p>
          <a:p>
            <a:pPr marL="0" lvl="0" indent="0" algn="l" rtl="0">
              <a:spcBef>
                <a:spcPts val="0"/>
              </a:spcBef>
              <a:spcAft>
                <a:spcPts val="0"/>
              </a:spcAft>
              <a:buNone/>
            </a:pPr>
            <a:r>
              <a:rPr lang="en-GB" b="0"/>
              <a:t>03</a:t>
            </a:r>
            <a:endParaRPr>
              <a:solidFill>
                <a:srgbClr val="000000"/>
              </a:solidFill>
            </a:endParaRPr>
          </a:p>
        </p:txBody>
      </p:sp>
      <p:sp>
        <p:nvSpPr>
          <p:cNvPr id="263" name="Google Shape;263;p29"/>
          <p:cNvSpPr txBox="1">
            <a:spLocks noGrp="1"/>
          </p:cNvSpPr>
          <p:nvPr>
            <p:ph type="body" idx="1"/>
          </p:nvPr>
        </p:nvSpPr>
        <p:spPr>
          <a:xfrm>
            <a:off x="3605300" y="1068650"/>
            <a:ext cx="4798200" cy="1034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sz="1100"/>
              <a:t>Surprisingly speed limit does not seem to influence the Injury.Severity from the boxplot</a:t>
            </a:r>
            <a:endParaRPr sz="1100"/>
          </a:p>
          <a:p>
            <a:pPr marL="457200" lvl="0" indent="-298450" algn="l" rtl="0">
              <a:spcBef>
                <a:spcPts val="0"/>
              </a:spcBef>
              <a:spcAft>
                <a:spcPts val="0"/>
              </a:spcAft>
              <a:buSzPts val="1100"/>
              <a:buChar char="-"/>
            </a:pPr>
            <a:r>
              <a:rPr lang="en-GB" sz="1100"/>
              <a:t>We will make not of this when we observe it amongst all variables</a:t>
            </a:r>
            <a:endParaRPr sz="1100"/>
          </a:p>
        </p:txBody>
      </p:sp>
      <p:pic>
        <p:nvPicPr>
          <p:cNvPr id="264" name="Google Shape;264;p29"/>
          <p:cNvPicPr preferRelativeResize="0"/>
          <p:nvPr/>
        </p:nvPicPr>
        <p:blipFill>
          <a:blip r:embed="rId3">
            <a:alphaModFix/>
          </a:blip>
          <a:stretch>
            <a:fillRect/>
          </a:stretch>
        </p:blipFill>
        <p:spPr>
          <a:xfrm>
            <a:off x="3605300" y="1946700"/>
            <a:ext cx="4432767" cy="273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0"/>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Exploring Relationships</a:t>
            </a:r>
            <a:endParaRPr>
              <a:solidFill>
                <a:srgbClr val="000000"/>
              </a:solidFill>
            </a:endParaRPr>
          </a:p>
          <a:p>
            <a:pPr marL="0" lvl="0" indent="0" algn="l" rtl="0">
              <a:spcBef>
                <a:spcPts val="0"/>
              </a:spcBef>
              <a:spcAft>
                <a:spcPts val="0"/>
              </a:spcAft>
              <a:buNone/>
            </a:pPr>
            <a:r>
              <a:rPr lang="en-GB" b="0"/>
              <a:t>04</a:t>
            </a:r>
            <a:endParaRPr>
              <a:solidFill>
                <a:srgbClr val="000000"/>
              </a:solidFill>
            </a:endParaRPr>
          </a:p>
        </p:txBody>
      </p:sp>
      <p:sp>
        <p:nvSpPr>
          <p:cNvPr id="270" name="Google Shape;270;p30"/>
          <p:cNvSpPr txBox="1">
            <a:spLocks noGrp="1"/>
          </p:cNvSpPr>
          <p:nvPr>
            <p:ph type="body" idx="1"/>
          </p:nvPr>
        </p:nvSpPr>
        <p:spPr>
          <a:xfrm>
            <a:off x="3682300" y="547750"/>
            <a:ext cx="4798200" cy="1034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Looking at relationship of Injury.Severity w/ Speed.Limit and Collision type</a:t>
            </a:r>
            <a:endParaRPr/>
          </a:p>
          <a:p>
            <a:pPr marL="457200" lvl="0" indent="-311150" algn="l" rtl="0">
              <a:spcBef>
                <a:spcPts val="0"/>
              </a:spcBef>
              <a:spcAft>
                <a:spcPts val="0"/>
              </a:spcAft>
              <a:buSzPts val="1300"/>
              <a:buChar char="-"/>
            </a:pPr>
            <a:r>
              <a:rPr lang="en-GB"/>
              <a:t>Same Direction Both Left Turn appears to have less frequent injuries</a:t>
            </a:r>
            <a:endParaRPr/>
          </a:p>
          <a:p>
            <a:pPr marL="457200" lvl="0" indent="-311150" algn="l" rtl="0">
              <a:spcBef>
                <a:spcPts val="0"/>
              </a:spcBef>
              <a:spcAft>
                <a:spcPts val="0"/>
              </a:spcAft>
              <a:buSzPts val="1300"/>
              <a:buChar char="-"/>
            </a:pPr>
            <a:r>
              <a:rPr lang="en-GB"/>
              <a:t>Angle meets left turn occurs regardless of speed limit</a:t>
            </a:r>
            <a:endParaRPr/>
          </a:p>
          <a:p>
            <a:pPr marL="0" lvl="0" indent="0" algn="l" rtl="0">
              <a:spcBef>
                <a:spcPts val="1600"/>
              </a:spcBef>
              <a:spcAft>
                <a:spcPts val="1600"/>
              </a:spcAft>
              <a:buNone/>
            </a:pPr>
            <a:endParaRPr/>
          </a:p>
        </p:txBody>
      </p:sp>
      <p:pic>
        <p:nvPicPr>
          <p:cNvPr id="271" name="Google Shape;271;p30"/>
          <p:cNvPicPr preferRelativeResize="0"/>
          <p:nvPr/>
        </p:nvPicPr>
        <p:blipFill>
          <a:blip r:embed="rId3">
            <a:alphaModFix/>
          </a:blip>
          <a:stretch>
            <a:fillRect/>
          </a:stretch>
        </p:blipFill>
        <p:spPr>
          <a:xfrm>
            <a:off x="152400" y="2752250"/>
            <a:ext cx="3181350" cy="1905000"/>
          </a:xfrm>
          <a:prstGeom prst="rect">
            <a:avLst/>
          </a:prstGeom>
          <a:noFill/>
          <a:ln>
            <a:noFill/>
          </a:ln>
        </p:spPr>
      </p:pic>
      <p:pic>
        <p:nvPicPr>
          <p:cNvPr id="272" name="Google Shape;272;p30"/>
          <p:cNvPicPr preferRelativeResize="0"/>
          <p:nvPr/>
        </p:nvPicPr>
        <p:blipFill>
          <a:blip r:embed="rId4">
            <a:alphaModFix/>
          </a:blip>
          <a:stretch>
            <a:fillRect/>
          </a:stretch>
        </p:blipFill>
        <p:spPr>
          <a:xfrm>
            <a:off x="3517225" y="1826175"/>
            <a:ext cx="5128350" cy="3164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Exploring Relationships</a:t>
            </a:r>
            <a:endParaRPr>
              <a:solidFill>
                <a:srgbClr val="000000"/>
              </a:solidFill>
            </a:endParaRPr>
          </a:p>
          <a:p>
            <a:pPr marL="0" lvl="0" indent="0" algn="l" rtl="0">
              <a:spcBef>
                <a:spcPts val="0"/>
              </a:spcBef>
              <a:spcAft>
                <a:spcPts val="0"/>
              </a:spcAft>
              <a:buNone/>
            </a:pPr>
            <a:r>
              <a:rPr lang="en-GB" b="0"/>
              <a:t>05 </a:t>
            </a:r>
            <a:endParaRPr/>
          </a:p>
        </p:txBody>
      </p:sp>
      <p:sp>
        <p:nvSpPr>
          <p:cNvPr id="285" name="Google Shape;285;p3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Latitude and Longitude of Injury factors appear to be plotting similarly as well</a:t>
            </a:r>
            <a:endParaRPr/>
          </a:p>
        </p:txBody>
      </p:sp>
      <p:pic>
        <p:nvPicPr>
          <p:cNvPr id="286" name="Google Shape;286;p32"/>
          <p:cNvPicPr preferRelativeResize="0"/>
          <p:nvPr/>
        </p:nvPicPr>
        <p:blipFill>
          <a:blip r:embed="rId3">
            <a:alphaModFix/>
          </a:blip>
          <a:stretch>
            <a:fillRect/>
          </a:stretch>
        </p:blipFill>
        <p:spPr>
          <a:xfrm>
            <a:off x="4207975" y="1318650"/>
            <a:ext cx="4808299" cy="30223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3"/>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0000"/>
                </a:solidFill>
              </a:rPr>
              <a:t>Exploring Relationships</a:t>
            </a:r>
            <a:endParaRPr>
              <a:solidFill>
                <a:srgbClr val="000000"/>
              </a:solidFill>
            </a:endParaRPr>
          </a:p>
          <a:p>
            <a:pPr marL="0" lvl="0" indent="0" algn="l" rtl="0">
              <a:spcBef>
                <a:spcPts val="0"/>
              </a:spcBef>
              <a:spcAft>
                <a:spcPts val="0"/>
              </a:spcAft>
              <a:buNone/>
            </a:pPr>
            <a:r>
              <a:rPr lang="en-GB" b="0"/>
              <a:t>06</a:t>
            </a:r>
            <a:endParaRPr/>
          </a:p>
        </p:txBody>
      </p:sp>
      <p:sp>
        <p:nvSpPr>
          <p:cNvPr id="292" name="Google Shape;292;p33"/>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Time appears to peak around the time people travel for work</a:t>
            </a:r>
            <a:endParaRPr/>
          </a:p>
        </p:txBody>
      </p:sp>
      <p:pic>
        <p:nvPicPr>
          <p:cNvPr id="293" name="Google Shape;293;p33"/>
          <p:cNvPicPr preferRelativeResize="0"/>
          <p:nvPr/>
        </p:nvPicPr>
        <p:blipFill>
          <a:blip r:embed="rId3">
            <a:alphaModFix/>
          </a:blip>
          <a:stretch>
            <a:fillRect/>
          </a:stretch>
        </p:blipFill>
        <p:spPr>
          <a:xfrm>
            <a:off x="4022125" y="936175"/>
            <a:ext cx="4808299" cy="296740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Correlation Matrix</a:t>
            </a:r>
            <a:endParaRPr/>
          </a:p>
        </p:txBody>
      </p:sp>
      <p:sp>
        <p:nvSpPr>
          <p:cNvPr id="299" name="Google Shape;299;p34"/>
          <p:cNvSpPr txBox="1">
            <a:spLocks noGrp="1"/>
          </p:cNvSpPr>
          <p:nvPr>
            <p:ph type="body" idx="1"/>
          </p:nvPr>
        </p:nvSpPr>
        <p:spPr>
          <a:xfrm>
            <a:off x="5077275" y="988950"/>
            <a:ext cx="3300900" cy="1582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Surprisingly only one variable seems to be correlated with the Injury.Severity</a:t>
            </a:r>
            <a:endParaRPr/>
          </a:p>
        </p:txBody>
      </p:sp>
      <p:pic>
        <p:nvPicPr>
          <p:cNvPr id="300" name="Google Shape;300;p34"/>
          <p:cNvPicPr preferRelativeResize="0"/>
          <p:nvPr/>
        </p:nvPicPr>
        <p:blipFill>
          <a:blip r:embed="rId3">
            <a:alphaModFix/>
          </a:blip>
          <a:stretch>
            <a:fillRect/>
          </a:stretch>
        </p:blipFill>
        <p:spPr>
          <a:xfrm>
            <a:off x="865825" y="1775775"/>
            <a:ext cx="6584024" cy="3367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Selecting Variables</a:t>
            </a:r>
            <a:endParaRPr/>
          </a:p>
        </p:txBody>
      </p:sp>
      <p:sp>
        <p:nvSpPr>
          <p:cNvPr id="306" name="Google Shape;306;p35"/>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a:t>Using AIC and BIC</a:t>
            </a:r>
            <a:endParaRPr/>
          </a:p>
          <a:p>
            <a:pPr marL="457200" lvl="0" indent="-311150" algn="l" rtl="0">
              <a:spcBef>
                <a:spcPts val="0"/>
              </a:spcBef>
              <a:spcAft>
                <a:spcPts val="0"/>
              </a:spcAft>
              <a:buSzPts val="1300"/>
              <a:buChar char="-"/>
            </a:pPr>
            <a:r>
              <a:rPr lang="en-GB"/>
              <a:t>The AIC formula is for favorable was a complex problem like this</a:t>
            </a:r>
            <a:endParaRPr/>
          </a:p>
        </p:txBody>
      </p:sp>
      <p:pic>
        <p:nvPicPr>
          <p:cNvPr id="9" name="Picture 8">
            <a:extLst>
              <a:ext uri="{FF2B5EF4-FFF2-40B4-BE49-F238E27FC236}">
                <a16:creationId xmlns:a16="http://schemas.microsoft.com/office/drawing/2014/main" id="{0903AD01-17F9-DE24-5433-7B76BD5BFE1A}"/>
              </a:ext>
            </a:extLst>
          </p:cNvPr>
          <p:cNvPicPr>
            <a:picLocks noChangeAspect="1"/>
          </p:cNvPicPr>
          <p:nvPr/>
        </p:nvPicPr>
        <p:blipFill>
          <a:blip r:embed="rId3"/>
          <a:stretch>
            <a:fillRect/>
          </a:stretch>
        </p:blipFill>
        <p:spPr>
          <a:xfrm>
            <a:off x="463379" y="2032686"/>
            <a:ext cx="7782448" cy="610529"/>
          </a:xfrm>
          <a:prstGeom prst="rect">
            <a:avLst/>
          </a:prstGeom>
        </p:spPr>
      </p:pic>
      <p:pic>
        <p:nvPicPr>
          <p:cNvPr id="11" name="Picture 10">
            <a:extLst>
              <a:ext uri="{FF2B5EF4-FFF2-40B4-BE49-F238E27FC236}">
                <a16:creationId xmlns:a16="http://schemas.microsoft.com/office/drawing/2014/main" id="{C76054E7-2877-9724-C05D-C69112846498}"/>
              </a:ext>
            </a:extLst>
          </p:cNvPr>
          <p:cNvPicPr>
            <a:picLocks noChangeAspect="1"/>
          </p:cNvPicPr>
          <p:nvPr/>
        </p:nvPicPr>
        <p:blipFill>
          <a:blip r:embed="rId4"/>
          <a:stretch>
            <a:fillRect/>
          </a:stretch>
        </p:blipFill>
        <p:spPr>
          <a:xfrm>
            <a:off x="963827" y="3941805"/>
            <a:ext cx="6030098" cy="5189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9" name="Picture 8">
            <a:extLst>
              <a:ext uri="{FF2B5EF4-FFF2-40B4-BE49-F238E27FC236}">
                <a16:creationId xmlns:a16="http://schemas.microsoft.com/office/drawing/2014/main" id="{35333EC4-562D-F885-26E1-DF310AFD83ED}"/>
              </a:ext>
            </a:extLst>
          </p:cNvPr>
          <p:cNvPicPr>
            <a:picLocks noChangeAspect="1"/>
          </p:cNvPicPr>
          <p:nvPr/>
        </p:nvPicPr>
        <p:blipFill>
          <a:blip r:embed="rId3"/>
          <a:stretch>
            <a:fillRect/>
          </a:stretch>
        </p:blipFill>
        <p:spPr>
          <a:xfrm>
            <a:off x="730000" y="2266840"/>
            <a:ext cx="7890385" cy="2284058"/>
          </a:xfrm>
          <a:prstGeom prst="rect">
            <a:avLst/>
          </a:prstGeom>
        </p:spPr>
      </p:pic>
      <p:sp>
        <p:nvSpPr>
          <p:cNvPr id="313" name="Google Shape;313;p36"/>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Selecting Variables Cont.</a:t>
            </a:r>
            <a:endParaRPr/>
          </a:p>
        </p:txBody>
      </p:sp>
      <p:sp>
        <p:nvSpPr>
          <p:cNvPr id="315" name="Google Shape;315;p36"/>
          <p:cNvSpPr/>
          <p:nvPr/>
        </p:nvSpPr>
        <p:spPr>
          <a:xfrm>
            <a:off x="3940139" y="3831970"/>
            <a:ext cx="1124342" cy="302659"/>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730000" y="1318650"/>
            <a:ext cx="3636600" cy="57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Training</a:t>
            </a:r>
            <a:endParaRPr/>
          </a:p>
        </p:txBody>
      </p:sp>
      <p:sp>
        <p:nvSpPr>
          <p:cNvPr id="321" name="Google Shape;321;p37"/>
          <p:cNvSpPr txBox="1">
            <a:spLocks noGrp="1"/>
          </p:cNvSpPr>
          <p:nvPr>
            <p:ph type="body" idx="1"/>
          </p:nvPr>
        </p:nvSpPr>
        <p:spPr>
          <a:xfrm>
            <a:off x="721225" y="1965150"/>
            <a:ext cx="3636600" cy="1059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100" dirty="0"/>
              <a:t>Injury Severity is over Dependent Variable </a:t>
            </a:r>
            <a:endParaRPr sz="1100" dirty="0"/>
          </a:p>
          <a:p>
            <a:pPr marL="0" lvl="0" indent="0" algn="l" rtl="0">
              <a:lnSpc>
                <a:spcPct val="100000"/>
              </a:lnSpc>
              <a:spcBef>
                <a:spcPts val="1600"/>
              </a:spcBef>
              <a:spcAft>
                <a:spcPts val="0"/>
              </a:spcAft>
              <a:buNone/>
            </a:pPr>
            <a:r>
              <a:rPr lang="en-GB" sz="1100" dirty="0"/>
              <a:t>Predictors(</a:t>
            </a:r>
            <a:r>
              <a:rPr lang="en-GB" sz="1100" dirty="0" err="1"/>
              <a:t>Speed.Limit</a:t>
            </a:r>
            <a:r>
              <a:rPr lang="en-GB" sz="1100" dirty="0"/>
              <a:t> + </a:t>
            </a:r>
            <a:r>
              <a:rPr lang="en-GB" sz="1100" dirty="0" err="1"/>
              <a:t>Vehicle.Body.Type</a:t>
            </a:r>
            <a:r>
              <a:rPr lang="en-GB" sz="1100" dirty="0"/>
              <a:t> + </a:t>
            </a:r>
            <a:r>
              <a:rPr lang="en-GB" sz="1100" dirty="0" err="1"/>
              <a:t>Driver.At.Fault</a:t>
            </a:r>
            <a:r>
              <a:rPr lang="en-GB" sz="1100" dirty="0"/>
              <a:t> + </a:t>
            </a:r>
            <a:r>
              <a:rPr lang="en-GB" sz="1100" dirty="0" err="1"/>
              <a:t>Substance.Abuse</a:t>
            </a:r>
            <a:r>
              <a:rPr lang="en-GB" sz="1100" dirty="0"/>
              <a:t> + </a:t>
            </a:r>
            <a:r>
              <a:rPr lang="en-GB" sz="1100" dirty="0" err="1"/>
              <a:t>Traffic.Control</a:t>
            </a:r>
            <a:r>
              <a:rPr lang="en-GB" sz="1100" dirty="0"/>
              <a:t> +  </a:t>
            </a:r>
            <a:r>
              <a:rPr lang="en-GB" sz="1100" dirty="0" err="1"/>
              <a:t>Collision.Type</a:t>
            </a:r>
            <a:r>
              <a:rPr lang="en-GB" sz="1100" dirty="0"/>
              <a:t> + Latitude) </a:t>
            </a:r>
            <a:endParaRPr sz="1100" dirty="0"/>
          </a:p>
          <a:p>
            <a:pPr marL="0" lvl="0" indent="0" algn="l" rtl="0">
              <a:spcBef>
                <a:spcPts val="1600"/>
              </a:spcBef>
              <a:spcAft>
                <a:spcPts val="1600"/>
              </a:spcAft>
              <a:buNone/>
            </a:pPr>
            <a:endParaRPr sz="1100" dirty="0"/>
          </a:p>
        </p:txBody>
      </p:sp>
      <p:sp>
        <p:nvSpPr>
          <p:cNvPr id="322" name="Google Shape;322;p37"/>
          <p:cNvSpPr txBox="1"/>
          <p:nvPr/>
        </p:nvSpPr>
        <p:spPr>
          <a:xfrm>
            <a:off x="734530" y="30831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Logistic Regression</a:t>
            </a:r>
            <a:endParaRPr/>
          </a:p>
        </p:txBody>
      </p:sp>
      <p:sp>
        <p:nvSpPr>
          <p:cNvPr id="323" name="Google Shape;323;p37"/>
          <p:cNvSpPr txBox="1"/>
          <p:nvPr/>
        </p:nvSpPr>
        <p:spPr>
          <a:xfrm>
            <a:off x="734530" y="33444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02    |</a:t>
            </a:r>
            <a:r>
              <a:rPr lang="en-GB" sz="1000" b="1">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Quadratic Discriminant Analysis (QDA)</a:t>
            </a:r>
            <a:endParaRPr/>
          </a:p>
        </p:txBody>
      </p:sp>
      <p:sp>
        <p:nvSpPr>
          <p:cNvPr id="324" name="Google Shape;324;p37"/>
          <p:cNvSpPr txBox="1"/>
          <p:nvPr/>
        </p:nvSpPr>
        <p:spPr>
          <a:xfrm>
            <a:off x="734530" y="36057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03    |</a:t>
            </a:r>
            <a:r>
              <a:rPr lang="en-GB" sz="1000" b="1">
                <a:solidFill>
                  <a:srgbClr val="CCCCCC"/>
                </a:solidFill>
                <a:latin typeface="Lato"/>
                <a:ea typeface="Lato"/>
                <a:cs typeface="Lato"/>
                <a:sym typeface="Lato"/>
              </a:rPr>
              <a:t> </a:t>
            </a:r>
            <a:r>
              <a:rPr lang="en-GB" sz="1000">
                <a:latin typeface="Lato"/>
                <a:ea typeface="Lato"/>
                <a:cs typeface="Lato"/>
                <a:sym typeface="Lato"/>
              </a:rPr>
              <a:t>   Random Forest </a:t>
            </a:r>
            <a:endParaRPr/>
          </a:p>
        </p:txBody>
      </p:sp>
      <p:sp>
        <p:nvSpPr>
          <p:cNvPr id="325" name="Google Shape;325;p37"/>
          <p:cNvSpPr txBox="1"/>
          <p:nvPr/>
        </p:nvSpPr>
        <p:spPr>
          <a:xfrm>
            <a:off x="734530" y="3867060"/>
            <a:ext cx="3636600" cy="2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dk1"/>
                </a:solidFill>
                <a:latin typeface="Lato"/>
                <a:ea typeface="Lato"/>
                <a:cs typeface="Lato"/>
                <a:sym typeface="Lato"/>
              </a:rPr>
              <a:t>04    |</a:t>
            </a:r>
            <a:r>
              <a:rPr lang="en-GB" sz="1000" b="1">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Support Vector Machine (SVM)</a:t>
            </a:r>
            <a:endParaRPr sz="1000">
              <a:solidFill>
                <a:srgbClr val="000000"/>
              </a:solidFill>
              <a:latin typeface="Lato"/>
              <a:ea typeface="Lato"/>
              <a:cs typeface="Lato"/>
              <a:sym typeface="Lato"/>
            </a:endParaRPr>
          </a:p>
        </p:txBody>
      </p:sp>
      <p:pic>
        <p:nvPicPr>
          <p:cNvPr id="326" name="Google Shape;326;p37" descr="offset_comp_267026.jpg"/>
          <p:cNvPicPr preferRelativeResize="0"/>
          <p:nvPr/>
        </p:nvPicPr>
        <p:blipFill rotWithShape="1">
          <a:blip r:embed="rId3">
            <a:alphaModFix/>
          </a:blip>
          <a:srcRect l="40074" t="1581" r="22771" b="6490"/>
          <a:stretch/>
        </p:blipFill>
        <p:spPr>
          <a:xfrm>
            <a:off x="5146750" y="1184600"/>
            <a:ext cx="1977667" cy="3262598"/>
          </a:xfrm>
          <a:prstGeom prst="rect">
            <a:avLst/>
          </a:prstGeom>
          <a:noFill/>
          <a:ln>
            <a:noFill/>
          </a:ln>
        </p:spPr>
      </p:pic>
      <p:pic>
        <p:nvPicPr>
          <p:cNvPr id="327" name="Google Shape;327;p37" descr="offset_comp_429332_Edited.jpg"/>
          <p:cNvPicPr preferRelativeResize="0"/>
          <p:nvPr/>
        </p:nvPicPr>
        <p:blipFill rotWithShape="1">
          <a:blip r:embed="rId4">
            <a:alphaModFix/>
          </a:blip>
          <a:srcRect l="19769" t="5665" r="7253" b="850"/>
          <a:stretch/>
        </p:blipFill>
        <p:spPr>
          <a:xfrm>
            <a:off x="7172149" y="1184609"/>
            <a:ext cx="1971851" cy="1611565"/>
          </a:xfrm>
          <a:prstGeom prst="rect">
            <a:avLst/>
          </a:prstGeom>
          <a:noFill/>
          <a:ln>
            <a:noFill/>
          </a:ln>
        </p:spPr>
      </p:pic>
      <p:pic>
        <p:nvPicPr>
          <p:cNvPr id="328" name="Google Shape;328;p37" descr="offset_comp_389009_Edited.jpg"/>
          <p:cNvPicPr preferRelativeResize="0"/>
          <p:nvPr/>
        </p:nvPicPr>
        <p:blipFill rotWithShape="1">
          <a:blip r:embed="rId5">
            <a:alphaModFix/>
          </a:blip>
          <a:srcRect l="17128" t="2335" r="5717" b="2335"/>
          <a:stretch/>
        </p:blipFill>
        <p:spPr>
          <a:xfrm>
            <a:off x="7172149" y="2835640"/>
            <a:ext cx="1971840" cy="1611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183" name="Google Shape;183;p19"/>
          <p:cNvSpPr txBox="1"/>
          <p:nvPr/>
        </p:nvSpPr>
        <p:spPr>
          <a:xfrm>
            <a:off x="1293838" y="23032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Problem to Solve</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27049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Data Description</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1066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Data Cleaning</a:t>
            </a:r>
            <a:endParaRPr sz="1300">
              <a:solidFill>
                <a:srgbClr val="FFFFFF"/>
              </a:solidFill>
              <a:latin typeface="Raleway"/>
              <a:ea typeface="Raleway"/>
              <a:cs typeface="Raleway"/>
              <a:sym typeface="Raleway"/>
            </a:endParaRPr>
          </a:p>
        </p:txBody>
      </p:sp>
      <p:sp>
        <p:nvSpPr>
          <p:cNvPr id="186" name="Google Shape;186;p19"/>
          <p:cNvSpPr txBox="1"/>
          <p:nvPr/>
        </p:nvSpPr>
        <p:spPr>
          <a:xfrm>
            <a:off x="1293838" y="3508319"/>
            <a:ext cx="160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EDA Process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3032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Fitting Models</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27049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Evaluation</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106619"/>
            <a:ext cx="1634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rgbClr val="FFFFFF"/>
                </a:solidFill>
                <a:latin typeface="Raleway"/>
                <a:ea typeface="Raleway"/>
                <a:cs typeface="Raleway"/>
                <a:sym typeface="Raleway"/>
              </a:rPr>
              <a:t>Reflection</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729450" y="13224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Tuning the Models</a:t>
            </a:r>
            <a:endParaRPr sz="1200"/>
          </a:p>
        </p:txBody>
      </p:sp>
      <p:sp>
        <p:nvSpPr>
          <p:cNvPr id="334" name="Google Shape;334;p38"/>
          <p:cNvSpPr txBox="1">
            <a:spLocks noGrp="1"/>
          </p:cNvSpPr>
          <p:nvPr>
            <p:ph type="body" idx="4294967295"/>
          </p:nvPr>
        </p:nvSpPr>
        <p:spPr>
          <a:xfrm>
            <a:off x="729450" y="1749350"/>
            <a:ext cx="7010100" cy="262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000">
                <a:solidFill>
                  <a:srgbClr val="FFFFFF"/>
                </a:solidFill>
              </a:rPr>
              <a:t>Given the data’s complex nature, using cross validation for the 4 models were essential to reduce number of trials.</a:t>
            </a:r>
            <a:endParaRPr sz="3000">
              <a:solidFill>
                <a:srgbClr val="FFFFFF"/>
              </a:solidFill>
            </a:endParaRPr>
          </a:p>
        </p:txBody>
      </p:sp>
      <p:pic>
        <p:nvPicPr>
          <p:cNvPr id="335" name="Google Shape;335;p38"/>
          <p:cNvPicPr preferRelativeResize="0"/>
          <p:nvPr/>
        </p:nvPicPr>
        <p:blipFill>
          <a:blip r:embed="rId3">
            <a:alphaModFix/>
          </a:blip>
          <a:stretch>
            <a:fillRect/>
          </a:stretch>
        </p:blipFill>
        <p:spPr>
          <a:xfrm>
            <a:off x="349600" y="3505200"/>
            <a:ext cx="8072207" cy="101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9"/>
          <p:cNvSpPr txBox="1">
            <a:spLocks noGrp="1"/>
          </p:cNvSpPr>
          <p:nvPr>
            <p:ph type="title"/>
          </p:nvPr>
        </p:nvSpPr>
        <p:spPr>
          <a:xfrm>
            <a:off x="729450" y="1367864"/>
            <a:ext cx="7688400" cy="53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Results</a:t>
            </a:r>
            <a:endParaRPr sz="1000"/>
          </a:p>
        </p:txBody>
      </p:sp>
      <p:sp>
        <p:nvSpPr>
          <p:cNvPr id="341" name="Google Shape;341;p39"/>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rgbClr val="FFFFFF"/>
                </a:solidFill>
                <a:latin typeface="Lato"/>
                <a:ea typeface="Lato"/>
                <a:cs typeface="Lato"/>
                <a:sym typeface="Lato"/>
              </a:rPr>
              <a:t>01 </a:t>
            </a:r>
            <a:endParaRPr sz="3000" b="1">
              <a:solidFill>
                <a:srgbClr val="FFFFFF"/>
              </a:solidFill>
              <a:latin typeface="Raleway"/>
              <a:ea typeface="Raleway"/>
              <a:cs typeface="Raleway"/>
              <a:sym typeface="Raleway"/>
            </a:endParaRPr>
          </a:p>
        </p:txBody>
      </p:sp>
      <p:graphicFrame>
        <p:nvGraphicFramePr>
          <p:cNvPr id="342" name="Google Shape;342;p39"/>
          <p:cNvGraphicFramePr/>
          <p:nvPr>
            <p:extLst>
              <p:ext uri="{D42A27DB-BD31-4B8C-83A1-F6EECF244321}">
                <p14:modId xmlns:p14="http://schemas.microsoft.com/office/powerpoint/2010/main" val="3589858831"/>
              </p:ext>
            </p:extLst>
          </p:nvPr>
        </p:nvGraphicFramePr>
        <p:xfrm>
          <a:off x="954150" y="2064675"/>
          <a:ext cx="7239000" cy="2407770"/>
        </p:xfrm>
        <a:graphic>
          <a:graphicData uri="http://schemas.openxmlformats.org/drawingml/2006/table">
            <a:tbl>
              <a:tblPr>
                <a:noFill/>
                <a:tableStyleId>{7AC465A8-8BA4-4CE6-AF72-E2830D903825}</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GB"/>
                        <a:t>Injury (TPR)</a:t>
                      </a:r>
                      <a:endParaRPr/>
                    </a:p>
                  </a:txBody>
                  <a:tcPr marL="91425" marR="91425" marT="91425" marB="91425"/>
                </a:tc>
                <a:tc>
                  <a:txBody>
                    <a:bodyPr/>
                    <a:lstStyle/>
                    <a:p>
                      <a:pPr marL="0" lvl="0" indent="0" algn="l" rtl="0">
                        <a:spcBef>
                          <a:spcPts val="0"/>
                        </a:spcBef>
                        <a:spcAft>
                          <a:spcPts val="0"/>
                        </a:spcAft>
                        <a:buNone/>
                      </a:pPr>
                      <a:r>
                        <a:rPr lang="en-GB"/>
                        <a:t>No Injury (TNR)</a:t>
                      </a:r>
                      <a:endParaRPr/>
                    </a:p>
                  </a:txBody>
                  <a:tcPr marL="91425" marR="91425" marT="91425" marB="91425"/>
                </a:tc>
                <a:tc>
                  <a:txBody>
                    <a:bodyPr/>
                    <a:lstStyle/>
                    <a:p>
                      <a:pPr marL="0" lvl="0" indent="0" algn="l" rtl="0">
                        <a:spcBef>
                          <a:spcPts val="0"/>
                        </a:spcBef>
                        <a:spcAft>
                          <a:spcPts val="0"/>
                        </a:spcAft>
                        <a:buNone/>
                      </a:pPr>
                      <a:r>
                        <a:rPr lang="en-GB"/>
                        <a:t>Accuracy</a:t>
                      </a:r>
                      <a:endParaRPr/>
                    </a:p>
                  </a:txBody>
                  <a:tcPr marL="91425" marR="91425" marT="91425" marB="91425"/>
                </a:tc>
                <a:tc>
                  <a:txBody>
                    <a:bodyPr/>
                    <a:lstStyle/>
                    <a:p>
                      <a:pPr marL="0" lvl="0" indent="0" algn="l" rtl="0">
                        <a:spcBef>
                          <a:spcPts val="0"/>
                        </a:spcBef>
                        <a:spcAft>
                          <a:spcPts val="0"/>
                        </a:spcAft>
                        <a:buNone/>
                      </a:pPr>
                      <a:r>
                        <a:rPr lang="en-GB"/>
                        <a:t>Predictors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t>Logistic Regression</a:t>
                      </a:r>
                      <a:endParaRPr/>
                    </a:p>
                  </a:txBody>
                  <a:tcPr marL="91425" marR="91425" marT="91425" marB="91425"/>
                </a:tc>
                <a:tc>
                  <a:txBody>
                    <a:bodyPr/>
                    <a:lstStyle/>
                    <a:p>
                      <a:pPr marL="0" lvl="0" indent="0" algn="l" rtl="0">
                        <a:spcBef>
                          <a:spcPts val="0"/>
                        </a:spcBef>
                        <a:spcAft>
                          <a:spcPts val="0"/>
                        </a:spcAft>
                        <a:buNone/>
                      </a:pPr>
                      <a:r>
                        <a:rPr lang="en-GB" dirty="0"/>
                        <a:t>0.691</a:t>
                      </a:r>
                      <a:endParaRPr dirty="0"/>
                    </a:p>
                  </a:txBody>
                  <a:tcPr marL="91425" marR="91425" marT="91425" marB="91425"/>
                </a:tc>
                <a:tc>
                  <a:txBody>
                    <a:bodyPr/>
                    <a:lstStyle/>
                    <a:p>
                      <a:pPr marL="0" lvl="0" indent="0" algn="l" rtl="0">
                        <a:spcBef>
                          <a:spcPts val="0"/>
                        </a:spcBef>
                        <a:spcAft>
                          <a:spcPts val="0"/>
                        </a:spcAft>
                        <a:buNone/>
                      </a:pPr>
                      <a:r>
                        <a:rPr lang="en-GB" dirty="0"/>
                        <a:t>0.559</a:t>
                      </a:r>
                      <a:endParaRPr dirty="0"/>
                    </a:p>
                  </a:txBody>
                  <a:tcPr marL="91425" marR="91425" marT="91425" marB="91425"/>
                </a:tc>
                <a:tc>
                  <a:txBody>
                    <a:bodyPr/>
                    <a:lstStyle/>
                    <a:p>
                      <a:pPr marL="0" lvl="0" indent="0" algn="l" rtl="0">
                        <a:spcBef>
                          <a:spcPts val="0"/>
                        </a:spcBef>
                        <a:spcAft>
                          <a:spcPts val="0"/>
                        </a:spcAft>
                        <a:buNone/>
                      </a:pPr>
                      <a:r>
                        <a:rPr lang="en-GB" dirty="0"/>
                        <a:t>0.625</a:t>
                      </a:r>
                      <a:endParaRPr dirty="0"/>
                    </a:p>
                  </a:txBody>
                  <a:tcPr marL="91425" marR="91425" marT="91425" marB="91425"/>
                </a:tc>
                <a:tc>
                  <a:txBody>
                    <a:bodyPr/>
                    <a:lstStyle/>
                    <a:p>
                      <a:pPr marL="0" lvl="0" indent="0" algn="l" rtl="0">
                        <a:spcBef>
                          <a:spcPts val="0"/>
                        </a:spcBef>
                        <a:spcAft>
                          <a:spcPts val="0"/>
                        </a:spcAft>
                        <a:buNone/>
                      </a:pPr>
                      <a:r>
                        <a:rPr lang="en-GB"/>
                        <a:t>8 </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a:t>QDA</a:t>
                      </a:r>
                      <a:endParaRPr/>
                    </a:p>
                  </a:txBody>
                  <a:tcPr marL="91425" marR="91425" marT="91425" marB="91425"/>
                </a:tc>
                <a:tc>
                  <a:txBody>
                    <a:bodyPr/>
                    <a:lstStyle/>
                    <a:p>
                      <a:pPr marL="0" lvl="0" indent="0" algn="l" rtl="0">
                        <a:spcBef>
                          <a:spcPts val="0"/>
                        </a:spcBef>
                        <a:spcAft>
                          <a:spcPts val="0"/>
                        </a:spcAft>
                        <a:buNone/>
                      </a:pPr>
                      <a:r>
                        <a:rPr lang="en-GB"/>
                        <a:t>0.694</a:t>
                      </a:r>
                      <a:endParaRPr/>
                    </a:p>
                  </a:txBody>
                  <a:tcPr marL="91425" marR="91425" marT="91425" marB="91425"/>
                </a:tc>
                <a:tc>
                  <a:txBody>
                    <a:bodyPr/>
                    <a:lstStyle/>
                    <a:p>
                      <a:pPr marL="0" lvl="0" indent="0" algn="l" rtl="0">
                        <a:spcBef>
                          <a:spcPts val="0"/>
                        </a:spcBef>
                        <a:spcAft>
                          <a:spcPts val="0"/>
                        </a:spcAft>
                        <a:buNone/>
                      </a:pPr>
                      <a:r>
                        <a:rPr lang="en-GB" dirty="0"/>
                        <a:t>0.406</a:t>
                      </a:r>
                      <a:endParaRPr dirty="0"/>
                    </a:p>
                  </a:txBody>
                  <a:tcPr marL="91425" marR="91425" marT="91425" marB="91425"/>
                </a:tc>
                <a:tc>
                  <a:txBody>
                    <a:bodyPr/>
                    <a:lstStyle/>
                    <a:p>
                      <a:pPr marL="0" lvl="0" indent="0" algn="l" rtl="0">
                        <a:spcBef>
                          <a:spcPts val="0"/>
                        </a:spcBef>
                        <a:spcAft>
                          <a:spcPts val="0"/>
                        </a:spcAft>
                        <a:buNone/>
                      </a:pPr>
                      <a:r>
                        <a:rPr lang="en-GB" dirty="0"/>
                        <a:t>0.550</a:t>
                      </a:r>
                      <a:endParaRPr dirty="0"/>
                    </a:p>
                  </a:txBody>
                  <a:tcPr marL="91425" marR="91425" marT="91425" marB="91425"/>
                </a:tc>
                <a:tc>
                  <a:txBody>
                    <a:bodyPr/>
                    <a:lstStyle/>
                    <a:p>
                      <a:pPr marL="0" lvl="0" indent="0" algn="l" rtl="0">
                        <a:spcBef>
                          <a:spcPts val="0"/>
                        </a:spcBef>
                        <a:spcAft>
                          <a:spcPts val="0"/>
                        </a:spcAft>
                        <a:buNone/>
                      </a:pPr>
                      <a:r>
                        <a:rPr lang="en-GB"/>
                        <a:t>3 (Lat, TIME, Speed.Limit)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a:t>Random Forest</a:t>
                      </a:r>
                      <a:endParaRPr/>
                    </a:p>
                  </a:txBody>
                  <a:tcPr marL="91425" marR="91425" marT="91425" marB="91425"/>
                </a:tc>
                <a:tc>
                  <a:txBody>
                    <a:bodyPr/>
                    <a:lstStyle/>
                    <a:p>
                      <a:pPr marL="0" lvl="0" indent="0" algn="l" rtl="0">
                        <a:spcBef>
                          <a:spcPts val="0"/>
                        </a:spcBef>
                        <a:spcAft>
                          <a:spcPts val="0"/>
                        </a:spcAft>
                        <a:buNone/>
                      </a:pPr>
                      <a:r>
                        <a:rPr lang="en-GB" dirty="0"/>
                        <a:t>0.7627</a:t>
                      </a:r>
                      <a:endParaRPr dirty="0"/>
                    </a:p>
                  </a:txBody>
                  <a:tcPr marL="91425" marR="91425" marT="91425" marB="91425"/>
                </a:tc>
                <a:tc>
                  <a:txBody>
                    <a:bodyPr/>
                    <a:lstStyle/>
                    <a:p>
                      <a:pPr marL="0" lvl="0" indent="0" algn="l" rtl="0">
                        <a:spcBef>
                          <a:spcPts val="0"/>
                        </a:spcBef>
                        <a:spcAft>
                          <a:spcPts val="0"/>
                        </a:spcAft>
                        <a:buNone/>
                      </a:pPr>
                      <a:r>
                        <a:rPr lang="en-GB" dirty="0"/>
                        <a:t>0.469</a:t>
                      </a:r>
                      <a:endParaRPr dirty="0"/>
                    </a:p>
                  </a:txBody>
                  <a:tcPr marL="91425" marR="91425" marT="91425" marB="91425"/>
                </a:tc>
                <a:tc>
                  <a:txBody>
                    <a:bodyPr/>
                    <a:lstStyle/>
                    <a:p>
                      <a:pPr marL="0" lvl="0" indent="0" algn="l" rtl="0">
                        <a:spcBef>
                          <a:spcPts val="0"/>
                        </a:spcBef>
                        <a:spcAft>
                          <a:spcPts val="0"/>
                        </a:spcAft>
                        <a:buNone/>
                      </a:pPr>
                      <a:r>
                        <a:rPr lang="en-GB" dirty="0"/>
                        <a:t>0.616</a:t>
                      </a:r>
                      <a:endParaRPr dirty="0"/>
                    </a:p>
                  </a:txBody>
                  <a:tcPr marL="91425" marR="91425" marT="91425" marB="91425"/>
                </a:tc>
                <a:tc>
                  <a:txBody>
                    <a:bodyPr/>
                    <a:lstStyle/>
                    <a:p>
                      <a:pPr marL="0" lvl="0" indent="0" algn="l" rtl="0">
                        <a:spcBef>
                          <a:spcPts val="0"/>
                        </a:spcBef>
                        <a:spcAft>
                          <a:spcPts val="0"/>
                        </a:spcAft>
                        <a:buNone/>
                      </a:pPr>
                      <a:r>
                        <a:rPr lang="en-GB"/>
                        <a:t>8</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a:t>SVM</a:t>
                      </a:r>
                      <a:endParaRPr/>
                    </a:p>
                  </a:txBody>
                  <a:tcPr marL="91425" marR="91425" marT="91425" marB="91425"/>
                </a:tc>
                <a:tc>
                  <a:txBody>
                    <a:bodyPr/>
                    <a:lstStyle/>
                    <a:p>
                      <a:pPr marL="0" lvl="0" indent="0" algn="l" rtl="0">
                        <a:spcBef>
                          <a:spcPts val="0"/>
                        </a:spcBef>
                        <a:spcAft>
                          <a:spcPts val="0"/>
                        </a:spcAft>
                        <a:buNone/>
                      </a:pPr>
                      <a:r>
                        <a:rPr lang="en-GB" dirty="0"/>
                        <a:t>0.7433</a:t>
                      </a:r>
                      <a:endParaRPr dirty="0"/>
                    </a:p>
                  </a:txBody>
                  <a:tcPr marL="91425" marR="91425" marT="91425" marB="91425"/>
                </a:tc>
                <a:tc>
                  <a:txBody>
                    <a:bodyPr/>
                    <a:lstStyle/>
                    <a:p>
                      <a:pPr marL="0" lvl="0" indent="0" algn="l" rtl="0">
                        <a:spcBef>
                          <a:spcPts val="0"/>
                        </a:spcBef>
                        <a:spcAft>
                          <a:spcPts val="0"/>
                        </a:spcAft>
                        <a:buNone/>
                      </a:pPr>
                      <a:r>
                        <a:rPr lang="en-GB" dirty="0"/>
                        <a:t>0.508</a:t>
                      </a:r>
                      <a:endParaRPr dirty="0"/>
                    </a:p>
                  </a:txBody>
                  <a:tcPr marL="91425" marR="91425" marT="91425" marB="91425"/>
                </a:tc>
                <a:tc>
                  <a:txBody>
                    <a:bodyPr/>
                    <a:lstStyle/>
                    <a:p>
                      <a:pPr marL="0" lvl="0" indent="0" algn="l" rtl="0">
                        <a:spcBef>
                          <a:spcPts val="0"/>
                        </a:spcBef>
                        <a:spcAft>
                          <a:spcPts val="0"/>
                        </a:spcAft>
                        <a:buNone/>
                      </a:pPr>
                      <a:r>
                        <a:rPr lang="en-GB" dirty="0"/>
                        <a:t>0.626</a:t>
                      </a:r>
                      <a:endParaRPr dirty="0"/>
                    </a:p>
                  </a:txBody>
                  <a:tcPr marL="91425" marR="91425" marT="91425" marB="91425"/>
                </a:tc>
                <a:tc>
                  <a:txBody>
                    <a:bodyPr/>
                    <a:lstStyle/>
                    <a:p>
                      <a:pPr marL="0" lvl="0" indent="0" algn="l" rtl="0">
                        <a:spcBef>
                          <a:spcPts val="0"/>
                        </a:spcBef>
                        <a:spcAft>
                          <a:spcPts val="0"/>
                        </a:spcAft>
                        <a:buNone/>
                      </a:pPr>
                      <a:r>
                        <a:rPr lang="en-GB" dirty="0"/>
                        <a:t>8</a:t>
                      </a:r>
                      <a:endParaRPr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7500-F02F-A157-0FC5-0C744141A5CC}"/>
              </a:ext>
            </a:extLst>
          </p:cNvPr>
          <p:cNvSpPr>
            <a:spLocks noGrp="1"/>
          </p:cNvSpPr>
          <p:nvPr>
            <p:ph type="title"/>
          </p:nvPr>
        </p:nvSpPr>
        <p:spPr>
          <a:xfrm>
            <a:off x="729450" y="1318649"/>
            <a:ext cx="1646985" cy="2137983"/>
          </a:xfrm>
        </p:spPr>
        <p:txBody>
          <a:bodyPr/>
          <a:lstStyle/>
          <a:p>
            <a:r>
              <a:rPr lang="en-US" dirty="0"/>
              <a:t>Results Cont.</a:t>
            </a:r>
          </a:p>
        </p:txBody>
      </p:sp>
      <p:pic>
        <p:nvPicPr>
          <p:cNvPr id="5" name="Picture 4">
            <a:extLst>
              <a:ext uri="{FF2B5EF4-FFF2-40B4-BE49-F238E27FC236}">
                <a16:creationId xmlns:a16="http://schemas.microsoft.com/office/drawing/2014/main" id="{6220DD3A-2A1B-5E69-5CAF-4B306880ACB5}"/>
              </a:ext>
            </a:extLst>
          </p:cNvPr>
          <p:cNvPicPr>
            <a:picLocks noChangeAspect="1"/>
          </p:cNvPicPr>
          <p:nvPr/>
        </p:nvPicPr>
        <p:blipFill>
          <a:blip r:embed="rId3"/>
          <a:stretch>
            <a:fillRect/>
          </a:stretch>
        </p:blipFill>
        <p:spPr>
          <a:xfrm>
            <a:off x="2562330" y="960426"/>
            <a:ext cx="6428066" cy="3967035"/>
          </a:xfrm>
          <a:prstGeom prst="rect">
            <a:avLst/>
          </a:prstGeom>
        </p:spPr>
      </p:pic>
    </p:spTree>
    <p:extLst>
      <p:ext uri="{BB962C8B-B14F-4D97-AF65-F5344CB8AC3E}">
        <p14:creationId xmlns:p14="http://schemas.microsoft.com/office/powerpoint/2010/main" val="3283263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0"/>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Reflections</a:t>
            </a:r>
            <a:endParaRPr/>
          </a:p>
        </p:txBody>
      </p:sp>
      <p:sp>
        <p:nvSpPr>
          <p:cNvPr id="348" name="Google Shape;348;p40"/>
          <p:cNvSpPr txBox="1"/>
          <p:nvPr/>
        </p:nvSpPr>
        <p:spPr>
          <a:xfrm>
            <a:off x="850125" y="1853850"/>
            <a:ext cx="6984600" cy="27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700">
                <a:solidFill>
                  <a:schemeClr val="accent1"/>
                </a:solidFill>
                <a:latin typeface="Lato"/>
                <a:ea typeface="Lato"/>
                <a:cs typeface="Lato"/>
                <a:sym typeface="Lato"/>
              </a:rPr>
              <a:t>What went well?</a:t>
            </a:r>
            <a:endParaRPr sz="17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Identifying injury</a:t>
            </a:r>
            <a:endParaRPr sz="13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It took combining Injury.Severity factors from 5 to 2 levels</a:t>
            </a:r>
            <a:endParaRPr sz="13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Balancing the classes</a:t>
            </a:r>
            <a:endParaRPr sz="1300">
              <a:solidFill>
                <a:schemeClr val="accent1"/>
              </a:solidFill>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a:p>
            <a:pPr marL="0" lvl="0" indent="0" algn="l" rtl="0">
              <a:spcBef>
                <a:spcPts val="0"/>
              </a:spcBef>
              <a:spcAft>
                <a:spcPts val="0"/>
              </a:spcAft>
              <a:buNone/>
            </a:pPr>
            <a:r>
              <a:rPr lang="en-GB" sz="1700">
                <a:solidFill>
                  <a:schemeClr val="accent1"/>
                </a:solidFill>
                <a:latin typeface="Lato"/>
                <a:ea typeface="Lato"/>
                <a:cs typeface="Lato"/>
                <a:sym typeface="Lato"/>
              </a:rPr>
              <a:t>Helpful?</a:t>
            </a:r>
            <a:endParaRPr sz="17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Factors such as traffic safety, vehicle problems, collision.type, driver.at.fault can aid in predicting injury occurring is beneficial</a:t>
            </a:r>
            <a:endParaRPr sz="1300">
              <a:solidFill>
                <a:schemeClr val="accent1"/>
              </a:solidFill>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a:p>
            <a:pPr marL="0" lvl="0" indent="0" algn="l" rtl="0">
              <a:spcBef>
                <a:spcPts val="0"/>
              </a:spcBef>
              <a:spcAft>
                <a:spcPts val="0"/>
              </a:spcAft>
              <a:buNone/>
            </a:pPr>
            <a:r>
              <a:rPr lang="en-GB" sz="1700">
                <a:solidFill>
                  <a:schemeClr val="accent1"/>
                </a:solidFill>
                <a:latin typeface="Lato"/>
                <a:ea typeface="Lato"/>
                <a:cs typeface="Lato"/>
                <a:sym typeface="Lato"/>
              </a:rPr>
              <a:t>Improvements?</a:t>
            </a:r>
            <a:endParaRPr sz="17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Obtaining reliable data</a:t>
            </a:r>
            <a:endParaRPr sz="1300">
              <a:solidFill>
                <a:schemeClr val="accent1"/>
              </a:solidFill>
              <a:latin typeface="Lato"/>
              <a:ea typeface="Lato"/>
              <a:cs typeface="Lato"/>
              <a:sym typeface="Lato"/>
            </a:endParaRPr>
          </a:p>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Explore additional features</a:t>
            </a:r>
            <a:endParaRPr sz="1300">
              <a:solidFill>
                <a:schemeClr val="accent1"/>
              </a:solidFill>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000000"/>
                </a:solidFill>
              </a:rPr>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 to Solve</a:t>
            </a:r>
            <a:endParaRPr/>
          </a:p>
        </p:txBody>
      </p:sp>
      <p:sp>
        <p:nvSpPr>
          <p:cNvPr id="195" name="Google Shape;195;p20"/>
          <p:cNvSpPr txBox="1">
            <a:spLocks noGrp="1"/>
          </p:cNvSpPr>
          <p:nvPr>
            <p:ph type="body" idx="1"/>
          </p:nvPr>
        </p:nvSpPr>
        <p:spPr>
          <a:xfrm>
            <a:off x="1295250" y="1943700"/>
            <a:ext cx="7122900" cy="17241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2"/>
              </a:buClr>
              <a:buSzPts val="1200"/>
              <a:buChar char="●"/>
            </a:pPr>
            <a:r>
              <a:rPr lang="en-GB" sz="1200">
                <a:solidFill>
                  <a:schemeClr val="dk2"/>
                </a:solidFill>
              </a:rPr>
              <a:t>Traffic Crashes continue to be a major problem as most rely on transportation to get around</a:t>
            </a:r>
            <a:endParaRPr sz="1200">
              <a:solidFill>
                <a:schemeClr val="dk2"/>
              </a:solidFill>
            </a:endParaRPr>
          </a:p>
          <a:p>
            <a:pPr marL="457200" lvl="0" indent="-304800" algn="l" rtl="0">
              <a:lnSpc>
                <a:spcPct val="150000"/>
              </a:lnSpc>
              <a:spcBef>
                <a:spcPts val="0"/>
              </a:spcBef>
              <a:spcAft>
                <a:spcPts val="0"/>
              </a:spcAft>
              <a:buClr>
                <a:schemeClr val="dk2"/>
              </a:buClr>
              <a:buSzPts val="1200"/>
              <a:buChar char="●"/>
            </a:pPr>
            <a:r>
              <a:rPr lang="en-GB" sz="1200">
                <a:solidFill>
                  <a:schemeClr val="dk2"/>
                </a:solidFill>
              </a:rPr>
              <a:t>The goal of this project is to see what factors influence an injury from occurring</a:t>
            </a:r>
            <a:endParaRPr sz="1200">
              <a:solidFill>
                <a:schemeClr val="dk2"/>
              </a:solidFill>
            </a:endParaRPr>
          </a:p>
          <a:p>
            <a:pPr marL="457200" lvl="0" indent="-304800" algn="l" rtl="0">
              <a:lnSpc>
                <a:spcPct val="150000"/>
              </a:lnSpc>
              <a:spcBef>
                <a:spcPts val="0"/>
              </a:spcBef>
              <a:spcAft>
                <a:spcPts val="0"/>
              </a:spcAft>
              <a:buClr>
                <a:schemeClr val="dk2"/>
              </a:buClr>
              <a:buSzPts val="1200"/>
              <a:buChar char="●"/>
            </a:pPr>
            <a:r>
              <a:rPr lang="en-GB" sz="1200">
                <a:solidFill>
                  <a:schemeClr val="dk2"/>
                </a:solidFill>
              </a:rPr>
              <a:t>The hope is to promote </a:t>
            </a:r>
            <a:r>
              <a:rPr lang="en-GB" sz="1200">
                <a:solidFill>
                  <a:schemeClr val="dk2"/>
                </a:solidFill>
                <a:highlight>
                  <a:srgbClr val="FFFFFF"/>
                </a:highlight>
              </a:rPr>
              <a:t>measures that can be taken to prevent traffic crashes, such as improving road infrastructure, implementing traffic laws and regulations, promoting safe driving behaviors through education and awareness campaigns, and advancements in vehicle safety technology.</a:t>
            </a:r>
            <a:endParaRPr sz="1200">
              <a:solidFill>
                <a:schemeClr val="dk2"/>
              </a:solidFill>
            </a:endParaRPr>
          </a:p>
        </p:txBody>
      </p:sp>
      <p:pic>
        <p:nvPicPr>
          <p:cNvPr id="196" name="Google Shape;196;p20"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Description</a:t>
            </a:r>
            <a:endParaRPr/>
          </a:p>
        </p:txBody>
      </p:sp>
      <p:sp>
        <p:nvSpPr>
          <p:cNvPr id="202" name="Google Shape;202;p21"/>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03" name="Google Shape;203;p21"/>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Information of MV drivers involved in traffic collisions occurring on county and local roadways.</a:t>
            </a:r>
            <a:endParaRPr sz="1100"/>
          </a:p>
        </p:txBody>
      </p:sp>
      <p:sp>
        <p:nvSpPr>
          <p:cNvPr id="204" name="Google Shape;204;p21"/>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05" name="Google Shape;205;p21"/>
          <p:cNvSpPr txBox="1">
            <a:spLocks noGrp="1"/>
          </p:cNvSpPr>
          <p:nvPr>
            <p:ph type="body" idx="1"/>
          </p:nvPr>
        </p:nvSpPr>
        <p:spPr>
          <a:xfrm>
            <a:off x="1847691"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There are 43 columns and 172,071 observations.</a:t>
            </a:r>
            <a:endParaRPr sz="1100"/>
          </a:p>
        </p:txBody>
      </p:sp>
      <p:sp>
        <p:nvSpPr>
          <p:cNvPr id="206" name="Google Shape;206;p21"/>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07" name="Google Shape;207;p21"/>
          <p:cNvSpPr txBox="1">
            <a:spLocks noGrp="1"/>
          </p:cNvSpPr>
          <p:nvPr>
            <p:ph type="body" idx="1"/>
          </p:nvPr>
        </p:nvSpPr>
        <p:spPr>
          <a:xfrm>
            <a:off x="5536112"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The oldest date recorded is 2015-01-01 and the latest is 2024-01-03.</a:t>
            </a:r>
            <a:endParaRPr sz="1100"/>
          </a:p>
        </p:txBody>
      </p:sp>
      <p:sp>
        <p:nvSpPr>
          <p:cNvPr id="208" name="Google Shape;208;p21"/>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
        <p:nvSpPr>
          <p:cNvPr id="209" name="Google Shape;209;p21"/>
          <p:cNvSpPr txBox="1">
            <a:spLocks noGrp="1"/>
          </p:cNvSpPr>
          <p:nvPr>
            <p:ph type="body" idx="1"/>
          </p:nvPr>
        </p:nvSpPr>
        <p:spPr>
          <a:xfrm>
            <a:off x="5536112" y="3307900"/>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a:t>There were some nas omitted, yet that scratched the surface of what needs to be done with this dataset.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9450" y="1322450"/>
            <a:ext cx="7010100" cy="5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Data Cleaning</a:t>
            </a:r>
            <a:endParaRPr sz="2400"/>
          </a:p>
        </p:txBody>
      </p:sp>
      <p:sp>
        <p:nvSpPr>
          <p:cNvPr id="215" name="Google Shape;215;p22"/>
          <p:cNvSpPr txBox="1">
            <a:spLocks noGrp="1"/>
          </p:cNvSpPr>
          <p:nvPr>
            <p:ph type="body" idx="4294967295"/>
          </p:nvPr>
        </p:nvSpPr>
        <p:spPr>
          <a:xfrm>
            <a:off x="729450" y="1749350"/>
            <a:ext cx="7010100" cy="3341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GB" sz="2000">
                <a:solidFill>
                  <a:srgbClr val="FFFFFF"/>
                </a:solidFill>
              </a:rPr>
              <a:t>Date in correct format</a:t>
            </a:r>
            <a:endParaRPr sz="2000">
              <a:solidFill>
                <a:srgbClr val="FFFFFF"/>
              </a:solidFill>
            </a:endParaRPr>
          </a:p>
          <a:p>
            <a:pPr marL="457200" lvl="0" indent="-355600" algn="l" rtl="0">
              <a:spcBef>
                <a:spcPts val="0"/>
              </a:spcBef>
              <a:spcAft>
                <a:spcPts val="0"/>
              </a:spcAft>
              <a:buClr>
                <a:srgbClr val="FFFFFF"/>
              </a:buClr>
              <a:buSzPts val="2000"/>
              <a:buChar char="-"/>
            </a:pPr>
            <a:r>
              <a:rPr lang="en-GB" sz="2000">
                <a:solidFill>
                  <a:srgbClr val="FFFFFF"/>
                </a:solidFill>
              </a:rPr>
              <a:t>Removed “Unknown” and “Other” and “N/A”</a:t>
            </a:r>
            <a:endParaRPr sz="2000">
              <a:solidFill>
                <a:srgbClr val="FFFFFF"/>
              </a:solidFill>
            </a:endParaRPr>
          </a:p>
          <a:p>
            <a:pPr marL="457200" lvl="0" indent="-355600" algn="l" rtl="0">
              <a:spcBef>
                <a:spcPts val="0"/>
              </a:spcBef>
              <a:spcAft>
                <a:spcPts val="0"/>
              </a:spcAft>
              <a:buClr>
                <a:srgbClr val="FFFFFF"/>
              </a:buClr>
              <a:buSzPts val="2000"/>
              <a:buChar char="-"/>
            </a:pPr>
            <a:r>
              <a:rPr lang="en-GB" sz="2000">
                <a:solidFill>
                  <a:srgbClr val="FFFFFF"/>
                </a:solidFill>
              </a:rPr>
              <a:t>Reduced Factors: Substance Abuse to “yes” or “no” </a:t>
            </a:r>
            <a:endParaRPr sz="2000">
              <a:solidFill>
                <a:srgbClr val="FFFFFF"/>
              </a:solidFill>
            </a:endParaRPr>
          </a:p>
          <a:p>
            <a:pPr marL="457200" lvl="0" indent="-355600" algn="l" rtl="0">
              <a:spcBef>
                <a:spcPts val="0"/>
              </a:spcBef>
              <a:spcAft>
                <a:spcPts val="0"/>
              </a:spcAft>
              <a:buClr>
                <a:srgbClr val="FFFFFF"/>
              </a:buClr>
              <a:buSzPts val="2000"/>
              <a:buChar char="-"/>
            </a:pPr>
            <a:r>
              <a:rPr lang="en-GB" sz="2000">
                <a:solidFill>
                  <a:srgbClr val="FFFFFF"/>
                </a:solidFill>
              </a:rPr>
              <a:t>Injury Severity from 5 to 2 levels (No injury or Injury)</a:t>
            </a:r>
            <a:endParaRPr sz="3000">
              <a:solidFill>
                <a:srgbClr val="FFFFFF"/>
              </a:solidFill>
            </a:endParaRPr>
          </a:p>
        </p:txBody>
      </p:sp>
      <p:pic>
        <p:nvPicPr>
          <p:cNvPr id="216" name="Google Shape;216;p22"/>
          <p:cNvPicPr preferRelativeResize="0"/>
          <p:nvPr/>
        </p:nvPicPr>
        <p:blipFill>
          <a:blip r:embed="rId3">
            <a:alphaModFix/>
          </a:blip>
          <a:stretch>
            <a:fillRect/>
          </a:stretch>
        </p:blipFill>
        <p:spPr>
          <a:xfrm>
            <a:off x="307924" y="3602524"/>
            <a:ext cx="8334926" cy="140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a:xfrm>
            <a:off x="729450" y="1322450"/>
            <a:ext cx="7010100" cy="55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Data Cleaning Cont.</a:t>
            </a:r>
            <a:endParaRPr sz="2400"/>
          </a:p>
        </p:txBody>
      </p:sp>
      <p:sp>
        <p:nvSpPr>
          <p:cNvPr id="222" name="Google Shape;222;p23"/>
          <p:cNvSpPr txBox="1">
            <a:spLocks noGrp="1"/>
          </p:cNvSpPr>
          <p:nvPr>
            <p:ph type="body" idx="4294967295"/>
          </p:nvPr>
        </p:nvSpPr>
        <p:spPr>
          <a:xfrm>
            <a:off x="729450" y="1749350"/>
            <a:ext cx="7010100" cy="3341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GB" sz="2000">
                <a:solidFill>
                  <a:srgbClr val="FFFFFF"/>
                </a:solidFill>
              </a:rPr>
              <a:t>Down to 29,094 Rows and 12 columns</a:t>
            </a:r>
            <a:endParaRPr sz="3000">
              <a:solidFill>
                <a:srgbClr val="FFFFFF"/>
              </a:solidFill>
            </a:endParaRPr>
          </a:p>
        </p:txBody>
      </p:sp>
      <p:pic>
        <p:nvPicPr>
          <p:cNvPr id="223" name="Google Shape;223;p23"/>
          <p:cNvPicPr preferRelativeResize="0"/>
          <p:nvPr/>
        </p:nvPicPr>
        <p:blipFill>
          <a:blip r:embed="rId3">
            <a:alphaModFix/>
          </a:blip>
          <a:stretch>
            <a:fillRect/>
          </a:stretch>
        </p:blipFill>
        <p:spPr>
          <a:xfrm>
            <a:off x="421750" y="2712950"/>
            <a:ext cx="8459026" cy="153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Cleaning Cont.</a:t>
            </a:r>
            <a:endParaRPr/>
          </a:p>
          <a:p>
            <a:pPr marL="457200" lvl="0" indent="-355600" algn="l" rtl="0">
              <a:lnSpc>
                <a:spcPct val="115000"/>
              </a:lnSpc>
              <a:spcBef>
                <a:spcPts val="0"/>
              </a:spcBef>
              <a:spcAft>
                <a:spcPts val="0"/>
              </a:spcAft>
              <a:buClr>
                <a:schemeClr val="lt1"/>
              </a:buClr>
              <a:buSzPts val="2000"/>
              <a:buFont typeface="Lato"/>
              <a:buChar char="-"/>
            </a:pPr>
            <a:r>
              <a:rPr lang="en-GB" sz="2000" b="0">
                <a:latin typeface="Lato"/>
                <a:ea typeface="Lato"/>
                <a:cs typeface="Lato"/>
                <a:sym typeface="Lato"/>
              </a:rPr>
              <a:t>Address Undersampling</a:t>
            </a:r>
            <a:endParaRPr/>
          </a:p>
        </p:txBody>
      </p:sp>
      <p:pic>
        <p:nvPicPr>
          <p:cNvPr id="229" name="Google Shape;229;p24"/>
          <p:cNvPicPr preferRelativeResize="0"/>
          <p:nvPr/>
        </p:nvPicPr>
        <p:blipFill>
          <a:blip r:embed="rId3">
            <a:alphaModFix/>
          </a:blip>
          <a:stretch>
            <a:fillRect/>
          </a:stretch>
        </p:blipFill>
        <p:spPr>
          <a:xfrm>
            <a:off x="794075" y="2931750"/>
            <a:ext cx="2324100" cy="1762125"/>
          </a:xfrm>
          <a:prstGeom prst="rect">
            <a:avLst/>
          </a:prstGeom>
          <a:noFill/>
          <a:ln>
            <a:noFill/>
          </a:ln>
        </p:spPr>
      </p:pic>
      <p:pic>
        <p:nvPicPr>
          <p:cNvPr id="230" name="Google Shape;230;p24"/>
          <p:cNvPicPr preferRelativeResize="0"/>
          <p:nvPr/>
        </p:nvPicPr>
        <p:blipFill>
          <a:blip r:embed="rId4">
            <a:alphaModFix/>
          </a:blip>
          <a:stretch>
            <a:fillRect/>
          </a:stretch>
        </p:blipFill>
        <p:spPr>
          <a:xfrm>
            <a:off x="4467550" y="2055225"/>
            <a:ext cx="4477676" cy="2799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729450" y="2056375"/>
            <a:ext cx="52032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Train and Test Split</a:t>
            </a:r>
            <a:endParaRPr/>
          </a:p>
        </p:txBody>
      </p:sp>
      <p:pic>
        <p:nvPicPr>
          <p:cNvPr id="236" name="Google Shape;236;p25"/>
          <p:cNvPicPr preferRelativeResize="0"/>
          <p:nvPr/>
        </p:nvPicPr>
        <p:blipFill>
          <a:blip r:embed="rId3">
            <a:alphaModFix/>
          </a:blip>
          <a:stretch>
            <a:fillRect/>
          </a:stretch>
        </p:blipFill>
        <p:spPr>
          <a:xfrm>
            <a:off x="3752125" y="2998050"/>
            <a:ext cx="4497494" cy="175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730725" y="1318650"/>
            <a:ext cx="38934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a:t>
            </a:r>
            <a:endParaRPr/>
          </a:p>
          <a:p>
            <a:pPr marL="0" lvl="0" indent="0" algn="l" rtl="0">
              <a:spcBef>
                <a:spcPts val="0"/>
              </a:spcBef>
              <a:spcAft>
                <a:spcPts val="0"/>
              </a:spcAft>
              <a:buNone/>
            </a:pPr>
            <a:r>
              <a:rPr lang="en-GB" b="0"/>
              <a:t>01</a:t>
            </a:r>
            <a:endParaRPr b="0"/>
          </a:p>
          <a:p>
            <a:pPr marL="0" lvl="0" indent="0" algn="l" rtl="0">
              <a:spcBef>
                <a:spcPts val="0"/>
              </a:spcBef>
              <a:spcAft>
                <a:spcPts val="0"/>
              </a:spcAft>
              <a:buNone/>
            </a:pPr>
            <a:endParaRPr/>
          </a:p>
        </p:txBody>
      </p:sp>
      <p:sp>
        <p:nvSpPr>
          <p:cNvPr id="242" name="Google Shape;242;p26"/>
          <p:cNvSpPr txBox="1"/>
          <p:nvPr/>
        </p:nvSpPr>
        <p:spPr>
          <a:xfrm>
            <a:off x="588100" y="2671825"/>
            <a:ext cx="2409000" cy="985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Ensure the variables have the appropriate types using the “str” function</a:t>
            </a:r>
            <a:endParaRPr sz="1300">
              <a:solidFill>
                <a:schemeClr val="accent1"/>
              </a:solidFill>
              <a:latin typeface="Lato"/>
              <a:ea typeface="Lato"/>
              <a:cs typeface="Lato"/>
              <a:sym typeface="Lato"/>
            </a:endParaRPr>
          </a:p>
        </p:txBody>
      </p:sp>
      <p:pic>
        <p:nvPicPr>
          <p:cNvPr id="243" name="Google Shape;243;p26"/>
          <p:cNvPicPr preferRelativeResize="0"/>
          <p:nvPr/>
        </p:nvPicPr>
        <p:blipFill>
          <a:blip r:embed="rId3">
            <a:alphaModFix/>
          </a:blip>
          <a:stretch>
            <a:fillRect/>
          </a:stretch>
        </p:blipFill>
        <p:spPr>
          <a:xfrm>
            <a:off x="3149500" y="2246325"/>
            <a:ext cx="5842100" cy="2188147"/>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TotalTime>
  <Words>853</Words>
  <Application>Microsoft Office PowerPoint</Application>
  <PresentationFormat>On-screen Show (16:9)</PresentationFormat>
  <Paragraphs>124</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Lato</vt:lpstr>
      <vt:lpstr>Raleway</vt:lpstr>
      <vt:lpstr>Arial</vt:lpstr>
      <vt:lpstr>Streamline</vt:lpstr>
      <vt:lpstr>Maryland Crash Reports</vt:lpstr>
      <vt:lpstr>Table of Contents</vt:lpstr>
      <vt:lpstr>Problem to Solve</vt:lpstr>
      <vt:lpstr>Data Description</vt:lpstr>
      <vt:lpstr>Data Cleaning</vt:lpstr>
      <vt:lpstr>Data Cleaning Cont.</vt:lpstr>
      <vt:lpstr>Data Cleaning Cont. Address Undersampling</vt:lpstr>
      <vt:lpstr>Train and Test Split</vt:lpstr>
      <vt:lpstr>Exploratory Data Analysis 01 </vt:lpstr>
      <vt:lpstr>Numerical Variable 02</vt:lpstr>
      <vt:lpstr>Categorical Variables  03</vt:lpstr>
      <vt:lpstr>Exploring Relationships 03</vt:lpstr>
      <vt:lpstr>Exploring Relationships 04</vt:lpstr>
      <vt:lpstr>Exploring Relationships 05 </vt:lpstr>
      <vt:lpstr>Exploring Relationships 06</vt:lpstr>
      <vt:lpstr>Correlation Matrix</vt:lpstr>
      <vt:lpstr>Selecting Variables</vt:lpstr>
      <vt:lpstr>Selecting Variables Cont.</vt:lpstr>
      <vt:lpstr>Model Training</vt:lpstr>
      <vt:lpstr>Tuning the Models</vt:lpstr>
      <vt:lpstr>Results</vt:lpstr>
      <vt:lpstr>Results Cont.</vt:lpstr>
      <vt:lpstr>Reflections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Rachel Rolle</dc:creator>
  <cp:lastModifiedBy>Rachel Rolle</cp:lastModifiedBy>
  <cp:revision>6</cp:revision>
  <dcterms:modified xsi:type="dcterms:W3CDTF">2024-11-18T23:48:36Z</dcterms:modified>
</cp:coreProperties>
</file>